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9" r:id="rId2"/>
    <p:sldId id="315" r:id="rId3"/>
    <p:sldId id="316" r:id="rId4"/>
    <p:sldId id="259" r:id="rId5"/>
    <p:sldId id="260" r:id="rId6"/>
    <p:sldId id="261" r:id="rId7"/>
    <p:sldId id="262" r:id="rId8"/>
    <p:sldId id="263" r:id="rId9"/>
    <p:sldId id="264" r:id="rId10"/>
    <p:sldId id="265" r:id="rId11"/>
    <p:sldId id="266" r:id="rId12"/>
    <p:sldId id="267" r:id="rId13"/>
    <p:sldId id="268" r:id="rId14"/>
    <p:sldId id="269" r:id="rId15"/>
    <p:sldId id="270" r:id="rId16"/>
    <p:sldId id="318" r:id="rId17"/>
    <p:sldId id="317" r:id="rId18"/>
    <p:sldId id="319" r:id="rId19"/>
    <p:sldId id="320" r:id="rId20"/>
    <p:sldId id="321" r:id="rId21"/>
    <p:sldId id="276" r:id="rId22"/>
    <p:sldId id="278" r:id="rId23"/>
    <p:sldId id="280" r:id="rId24"/>
    <p:sldId id="282" r:id="rId25"/>
    <p:sldId id="283" r:id="rId26"/>
    <p:sldId id="322" r:id="rId27"/>
    <p:sldId id="285" r:id="rId28"/>
    <p:sldId id="274" r:id="rId29"/>
    <p:sldId id="286" r:id="rId30"/>
    <p:sldId id="288" r:id="rId31"/>
    <p:sldId id="291" r:id="rId32"/>
    <p:sldId id="292" r:id="rId33"/>
    <p:sldId id="293" r:id="rId34"/>
    <p:sldId id="295" r:id="rId35"/>
    <p:sldId id="297" r:id="rId36"/>
    <p:sldId id="298" r:id="rId37"/>
    <p:sldId id="299" r:id="rId38"/>
    <p:sldId id="301" r:id="rId39"/>
    <p:sldId id="303" r:id="rId40"/>
    <p:sldId id="305" r:id="rId41"/>
    <p:sldId id="306" r:id="rId42"/>
    <p:sldId id="307" r:id="rId43"/>
    <p:sldId id="308" r:id="rId44"/>
    <p:sldId id="309" r:id="rId45"/>
    <p:sldId id="310" r:id="rId46"/>
    <p:sldId id="312" r:id="rId47"/>
    <p:sldId id="323" r:id="rId48"/>
    <p:sldId id="313" r:id="rId49"/>
    <p:sldId id="314" r:id="rId5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94660"/>
  </p:normalViewPr>
  <p:slideViewPr>
    <p:cSldViewPr>
      <p:cViewPr varScale="1">
        <p:scale>
          <a:sx n="64" d="100"/>
          <a:sy n="64" d="100"/>
        </p:scale>
        <p:origin x="-1003"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19" name="18 Marcador de pie de página"/>
          <p:cNvSpPr>
            <a:spLocks noGrp="1"/>
          </p:cNvSpPr>
          <p:nvPr>
            <p:ph type="ftr" sz="quarter" idx="11"/>
          </p:nvPr>
        </p:nvSpPr>
        <p:spPr/>
        <p:txBody>
          <a:bodyPr/>
          <a:lstStyle/>
          <a:p>
            <a:endParaRPr lang="es-ES"/>
          </a:p>
        </p:txBody>
      </p:sp>
      <p:sp>
        <p:nvSpPr>
          <p:cNvPr id="27" name="2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8" name="Picture 1" descr="C:\Users\Echu\Desktop\Seba\clip_image002.jpg"/>
          <p:cNvPicPr>
            <a:picLocks noChangeAspect="1" noChangeArrowheads="1"/>
          </p:cNvPicPr>
          <p:nvPr userDrawn="1"/>
        </p:nvPicPr>
        <p:blipFill>
          <a:blip r:embed="rId2" cstate="print"/>
          <a:srcRect/>
          <a:stretch>
            <a:fillRect/>
          </a:stretch>
        </p:blipFill>
        <p:spPr bwMode="auto">
          <a:xfrm>
            <a:off x="8286750" y="6000750"/>
            <a:ext cx="857250" cy="85725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7" name="Picture 1" descr="C:\Users\Echu\Desktop\Seba\clip_image002.jpg"/>
          <p:cNvPicPr>
            <a:picLocks noChangeAspect="1" noChangeArrowheads="1"/>
          </p:cNvPicPr>
          <p:nvPr userDrawn="1"/>
        </p:nvPicPr>
        <p:blipFill>
          <a:blip r:embed="rId2" cstate="print"/>
          <a:srcRect/>
          <a:stretch>
            <a:fillRect/>
          </a:stretch>
        </p:blipFill>
        <p:spPr bwMode="auto">
          <a:xfrm>
            <a:off x="8429644" y="0"/>
            <a:ext cx="714356" cy="71435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7" name="Picture 1" descr="C:\Users\Echu\Desktop\Seba\clip_image002.jpg"/>
          <p:cNvPicPr>
            <a:picLocks noChangeAspect="1" noChangeArrowheads="1"/>
          </p:cNvPicPr>
          <p:nvPr userDrawn="1"/>
        </p:nvPicPr>
        <p:blipFill>
          <a:blip r:embed="rId2" cstate="print"/>
          <a:srcRect/>
          <a:stretch>
            <a:fillRect/>
          </a:stretch>
        </p:blipFill>
        <p:spPr bwMode="auto">
          <a:xfrm>
            <a:off x="8429644" y="0"/>
            <a:ext cx="714356" cy="714356"/>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7" name="Picture 1" descr="C:\Users\Echu\Desktop\Seba\clip_image002.jpg"/>
          <p:cNvPicPr>
            <a:picLocks noChangeAspect="1" noChangeArrowheads="1"/>
          </p:cNvPicPr>
          <p:nvPr userDrawn="1"/>
        </p:nvPicPr>
        <p:blipFill>
          <a:blip r:embed="rId2" cstate="print"/>
          <a:srcRect/>
          <a:stretch>
            <a:fillRect/>
          </a:stretch>
        </p:blipFill>
        <p:spPr bwMode="auto">
          <a:xfrm>
            <a:off x="8286750" y="6000750"/>
            <a:ext cx="857250" cy="85725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7" name="Picture 1" descr="C:\Users\Echu\Desktop\Seba\clip_image002.jpg"/>
          <p:cNvPicPr>
            <a:picLocks noChangeAspect="1" noChangeArrowheads="1"/>
          </p:cNvPicPr>
          <p:nvPr userDrawn="1"/>
        </p:nvPicPr>
        <p:blipFill>
          <a:blip r:embed="rId2" cstate="print"/>
          <a:srcRect/>
          <a:stretch>
            <a:fillRect/>
          </a:stretch>
        </p:blipFill>
        <p:spPr bwMode="auto">
          <a:xfrm>
            <a:off x="8286750" y="6000750"/>
            <a:ext cx="857250" cy="857250"/>
          </a:xfrm>
          <a:prstGeom prst="rect">
            <a:avLst/>
          </a:prstGeom>
          <a:noFill/>
          <a:ln w="9525">
            <a:noFill/>
            <a:miter lim="800000"/>
            <a:headEnd/>
            <a:tailEnd/>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pic>
        <p:nvPicPr>
          <p:cNvPr id="9" name="Picture 1" descr="C:\Users\Echu\Desktop\Seba\clip_image002.jpg"/>
          <p:cNvPicPr>
            <a:picLocks noChangeAspect="1" noChangeArrowheads="1"/>
          </p:cNvPicPr>
          <p:nvPr userDrawn="1"/>
        </p:nvPicPr>
        <p:blipFill>
          <a:blip r:embed="rId2" cstate="print"/>
          <a:srcRect/>
          <a:stretch>
            <a:fillRect/>
          </a:stretch>
        </p:blipFill>
        <p:spPr bwMode="auto">
          <a:xfrm>
            <a:off x="8429644" y="0"/>
            <a:ext cx="714356" cy="714356"/>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23/08/2016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a:xfrm>
            <a:off x="8077200" y="6356350"/>
            <a:ext cx="609600" cy="365125"/>
          </a:xfrm>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pic>
        <p:nvPicPr>
          <p:cNvPr id="13" name="Picture 1" descr="C:\Users\Echu\Desktop\Seba\clip_image002.jpg"/>
          <p:cNvPicPr>
            <a:picLocks noChangeAspect="1" noChangeArrowheads="1"/>
          </p:cNvPicPr>
          <p:nvPr userDrawn="1"/>
        </p:nvPicPr>
        <p:blipFill>
          <a:blip r:embed="rId2" cstate="print"/>
          <a:srcRect/>
          <a:stretch>
            <a:fillRect/>
          </a:stretch>
        </p:blipFill>
        <p:spPr bwMode="auto">
          <a:xfrm>
            <a:off x="8429644" y="0"/>
            <a:ext cx="714356" cy="714356"/>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A847CFC-816F-41D0-AAC0-9BF4FEBC753E}" type="datetimeFigureOut">
              <a:rPr lang="es-ES" smtClean="0"/>
              <a:pPr/>
              <a:t>23/08/2016</a:t>
            </a:fld>
            <a:endParaRPr lang="es-ES"/>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32FADFE-3B8F-471C-ABF0-DBC7717ECBBC}" type="slidenum">
              <a:rPr lang="es-ES" smtClean="0"/>
              <a:pPr/>
              <a:t>‹Nº›</a:t>
            </a:fld>
            <a:endParaRPr lang="es-ES"/>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hyperlink" Target="https://www.google.com.ar/url?sa=i&amp;rct=j&amp;q=&amp;esrc=s&amp;source=images&amp;cd=&amp;cad=rja&amp;uact=8&amp;ved=0ahUKEwiyzM7VkNjOAhWFIpAKHUweDosQjRwIBw&amp;url=https://www.ded.mo.gov/Ded/TaxCreditSummaries.aspx&amp;psig=AFQjCNFQ_hjtQBOeJA7VOyxgFR3W75aZJg&amp;ust=147206172543821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32154"/>
            <a:ext cx="8280920" cy="1368152"/>
          </a:xfrm>
        </p:spPr>
        <p:txBody>
          <a:bodyPr/>
          <a:lstStyle/>
          <a:p>
            <a:pPr algn="ctr"/>
            <a:r>
              <a:rPr lang="es-AR" sz="2000" b="1" dirty="0" smtClean="0">
                <a:solidFill>
                  <a:schemeClr val="tx1"/>
                </a:solidFill>
              </a:rPr>
              <a:t>TRABAJO FINAL DE GRADO            </a:t>
            </a:r>
            <a:br>
              <a:rPr lang="es-AR" sz="2000" b="1" dirty="0" smtClean="0">
                <a:solidFill>
                  <a:schemeClr val="tx1"/>
                </a:solidFill>
              </a:rPr>
            </a:br>
            <a:r>
              <a:rPr lang="es-AR" sz="2000" b="1" dirty="0" smtClean="0">
                <a:solidFill>
                  <a:schemeClr val="tx1"/>
                </a:solidFill>
              </a:rPr>
              <a:t>PRÁCTICA PRE PROFESIONAL ASISTIDA</a:t>
            </a:r>
            <a:r>
              <a:rPr lang="es-AR" sz="1400" dirty="0" smtClean="0">
                <a:solidFill>
                  <a:schemeClr val="tx1"/>
                </a:solidFill>
              </a:rPr>
              <a:t/>
            </a:r>
            <a:br>
              <a:rPr lang="es-AR" sz="1400" dirty="0" smtClean="0">
                <a:solidFill>
                  <a:schemeClr val="tx1"/>
                </a:solidFill>
              </a:rPr>
            </a:br>
            <a:r>
              <a:rPr lang="es-AR" sz="1400" dirty="0" smtClean="0">
                <a:solidFill>
                  <a:schemeClr val="tx1"/>
                </a:solidFill>
              </a:rPr>
              <a:t>                                                                                                                                                                                                                                    </a:t>
            </a:r>
            <a:br>
              <a:rPr lang="es-AR" sz="1400" dirty="0" smtClean="0">
                <a:solidFill>
                  <a:schemeClr val="tx1"/>
                </a:solidFill>
              </a:rPr>
            </a:br>
            <a:r>
              <a:rPr lang="es-AR" sz="2000" b="1" dirty="0" smtClean="0">
                <a:solidFill>
                  <a:schemeClr val="tx1"/>
                </a:solidFill>
              </a:rPr>
              <a:t>EVALUACIÓN DE TECNOLOGÍAS DE SIEMBRA EN ALFALFA (</a:t>
            </a:r>
            <a:r>
              <a:rPr lang="es-AR" sz="2000" b="1" dirty="0" err="1" smtClean="0">
                <a:solidFill>
                  <a:schemeClr val="tx1"/>
                </a:solidFill>
              </a:rPr>
              <a:t>Medicago</a:t>
            </a:r>
            <a:r>
              <a:rPr lang="es-AR" sz="2000" b="1" dirty="0" smtClean="0">
                <a:solidFill>
                  <a:schemeClr val="tx1"/>
                </a:solidFill>
              </a:rPr>
              <a:t> sativa L)</a:t>
            </a:r>
            <a:br>
              <a:rPr lang="es-AR" sz="2000" b="1" dirty="0" smtClean="0">
                <a:solidFill>
                  <a:schemeClr val="tx1"/>
                </a:solidFill>
              </a:rPr>
            </a:br>
            <a:r>
              <a:rPr lang="es-AR" sz="2000" b="1" dirty="0" smtClean="0">
                <a:solidFill>
                  <a:schemeClr val="tx1"/>
                </a:solidFill>
              </a:rPr>
              <a:t>Establecimiento rural “El Pingo”. Actividad principal: Tambo</a:t>
            </a:r>
            <a:r>
              <a:rPr lang="es-AR" dirty="0" smtClean="0">
                <a:solidFill>
                  <a:schemeClr val="tx1"/>
                </a:solidFill>
              </a:rPr>
              <a:t/>
            </a:r>
            <a:br>
              <a:rPr lang="es-AR" dirty="0" smtClean="0">
                <a:solidFill>
                  <a:schemeClr val="tx1"/>
                </a:solidFill>
              </a:rPr>
            </a:br>
            <a:endParaRPr lang="es-AR" dirty="0">
              <a:solidFill>
                <a:schemeClr val="tx1"/>
              </a:solidFill>
            </a:endParaRPr>
          </a:p>
        </p:txBody>
      </p:sp>
      <p:sp>
        <p:nvSpPr>
          <p:cNvPr id="3" name="2 Marcador de texto"/>
          <p:cNvSpPr>
            <a:spLocks noGrp="1"/>
          </p:cNvSpPr>
          <p:nvPr>
            <p:ph type="body" idx="2"/>
          </p:nvPr>
        </p:nvSpPr>
        <p:spPr>
          <a:xfrm>
            <a:off x="179512" y="2132856"/>
            <a:ext cx="4392488" cy="4536504"/>
          </a:xfrm>
        </p:spPr>
        <p:txBody>
          <a:bodyPr>
            <a:normAutofit/>
          </a:bodyPr>
          <a:lstStyle/>
          <a:p>
            <a:endParaRPr lang="es-MX" sz="1800" b="1" dirty="0" smtClean="0">
              <a:latin typeface="Arial" pitchFamily="34" charset="0"/>
              <a:cs typeface="Arial" pitchFamily="34" charset="0"/>
            </a:endParaRPr>
          </a:p>
          <a:p>
            <a:r>
              <a:rPr lang="es-MX" sz="1800" b="1" dirty="0" smtClean="0">
                <a:latin typeface="Arial" pitchFamily="34" charset="0"/>
                <a:cs typeface="Arial" pitchFamily="34" charset="0"/>
              </a:rPr>
              <a:t>Campos Fernando</a:t>
            </a:r>
            <a:endParaRPr lang="es-AR" sz="1800" b="1" dirty="0" smtClean="0">
              <a:latin typeface="Arial" pitchFamily="34" charset="0"/>
              <a:cs typeface="Arial" pitchFamily="34" charset="0"/>
            </a:endParaRPr>
          </a:p>
          <a:p>
            <a:r>
              <a:rPr lang="es-MX" dirty="0" smtClean="0">
                <a:latin typeface="Arial" pitchFamily="34" charset="0"/>
                <a:cs typeface="Arial" pitchFamily="34" charset="0"/>
              </a:rPr>
              <a:t> </a:t>
            </a:r>
            <a:endParaRPr lang="es-AR" dirty="0" smtClean="0">
              <a:latin typeface="Arial" pitchFamily="34" charset="0"/>
              <a:cs typeface="Arial" pitchFamily="34" charset="0"/>
            </a:endParaRPr>
          </a:p>
          <a:p>
            <a:endParaRPr lang="es-MX" dirty="0" smtClean="0">
              <a:latin typeface="Arial" pitchFamily="34" charset="0"/>
              <a:cs typeface="Arial" pitchFamily="34" charset="0"/>
            </a:endParaRPr>
          </a:p>
          <a:p>
            <a:endParaRPr lang="es-MX" dirty="0" smtClean="0">
              <a:latin typeface="Arial" pitchFamily="34" charset="0"/>
              <a:cs typeface="Arial" pitchFamily="34" charset="0"/>
            </a:endParaRPr>
          </a:p>
          <a:p>
            <a:r>
              <a:rPr lang="es-MX" b="1" dirty="0" smtClean="0">
                <a:latin typeface="Arial" pitchFamily="34" charset="0"/>
                <a:cs typeface="Arial" pitchFamily="34" charset="0"/>
              </a:rPr>
              <a:t>Director: Ing. </a:t>
            </a:r>
            <a:r>
              <a:rPr lang="es-MX" b="1" dirty="0" err="1" smtClean="0">
                <a:latin typeface="Arial" pitchFamily="34" charset="0"/>
                <a:cs typeface="Arial" pitchFamily="34" charset="0"/>
              </a:rPr>
              <a:t>Agr</a:t>
            </a:r>
            <a:r>
              <a:rPr lang="es-MX" b="1" dirty="0" smtClean="0">
                <a:latin typeface="Arial" pitchFamily="34" charset="0"/>
                <a:cs typeface="Arial" pitchFamily="34" charset="0"/>
              </a:rPr>
              <a:t> (</a:t>
            </a:r>
            <a:r>
              <a:rPr lang="es-MX" b="1" dirty="0" err="1" smtClean="0">
                <a:latin typeface="Arial" pitchFamily="34" charset="0"/>
                <a:cs typeface="Arial" pitchFamily="34" charset="0"/>
              </a:rPr>
              <a:t>M.Sc</a:t>
            </a:r>
            <a:r>
              <a:rPr lang="es-MX" b="1" dirty="0" smtClean="0">
                <a:latin typeface="Arial" pitchFamily="34" charset="0"/>
                <a:cs typeface="Arial" pitchFamily="34" charset="0"/>
              </a:rPr>
              <a:t>) García </a:t>
            </a:r>
            <a:r>
              <a:rPr lang="es-MX" b="1" dirty="0" err="1" smtClean="0">
                <a:latin typeface="Arial" pitchFamily="34" charset="0"/>
                <a:cs typeface="Arial" pitchFamily="34" charset="0"/>
              </a:rPr>
              <a:t>Stepien</a:t>
            </a:r>
            <a:r>
              <a:rPr lang="es-MX" b="1" dirty="0" smtClean="0">
                <a:latin typeface="Arial" pitchFamily="34" charset="0"/>
                <a:cs typeface="Arial" pitchFamily="34" charset="0"/>
              </a:rPr>
              <a:t> Luis Ezequiel</a:t>
            </a:r>
            <a:endParaRPr lang="es-AR" b="1" dirty="0" smtClean="0">
              <a:latin typeface="Arial" pitchFamily="34" charset="0"/>
              <a:cs typeface="Arial" pitchFamily="34" charset="0"/>
            </a:endParaRPr>
          </a:p>
          <a:p>
            <a:r>
              <a:rPr lang="es-MX" sz="1100" dirty="0" smtClean="0">
                <a:latin typeface="Arial" pitchFamily="34" charset="0"/>
                <a:cs typeface="Arial" pitchFamily="34" charset="0"/>
              </a:rPr>
              <a:t>Cargo: Jefe de Trabajos Prácticos. Cátedra </a:t>
            </a:r>
            <a:r>
              <a:rPr lang="es-MX" sz="1100" dirty="0" err="1" smtClean="0">
                <a:latin typeface="Arial" pitchFamily="34" charset="0"/>
                <a:cs typeface="Arial" pitchFamily="34" charset="0"/>
              </a:rPr>
              <a:t>Cerealicultura</a:t>
            </a:r>
            <a:r>
              <a:rPr lang="es-MX" sz="1100" dirty="0" smtClean="0">
                <a:latin typeface="Arial" pitchFamily="34" charset="0"/>
                <a:cs typeface="Arial" pitchFamily="34" charset="0"/>
              </a:rPr>
              <a:t> UNLZ-FCA.</a:t>
            </a:r>
            <a:endParaRPr lang="es-AR" sz="1100" dirty="0" smtClean="0">
              <a:latin typeface="Arial" pitchFamily="34" charset="0"/>
              <a:cs typeface="Arial" pitchFamily="34" charset="0"/>
            </a:endParaRPr>
          </a:p>
          <a:p>
            <a:r>
              <a:rPr lang="es-MX" dirty="0" smtClean="0">
                <a:latin typeface="Arial" pitchFamily="34" charset="0"/>
                <a:cs typeface="Arial" pitchFamily="34" charset="0"/>
              </a:rPr>
              <a:t> </a:t>
            </a:r>
            <a:endParaRPr lang="es-AR" dirty="0" smtClean="0">
              <a:latin typeface="Arial" pitchFamily="34" charset="0"/>
              <a:cs typeface="Arial" pitchFamily="34" charset="0"/>
            </a:endParaRPr>
          </a:p>
          <a:p>
            <a:endParaRPr lang="es-MX" dirty="0" smtClean="0">
              <a:latin typeface="Arial" pitchFamily="34" charset="0"/>
              <a:cs typeface="Arial" pitchFamily="34" charset="0"/>
            </a:endParaRPr>
          </a:p>
          <a:p>
            <a:r>
              <a:rPr lang="es-MX" b="1" dirty="0" smtClean="0">
                <a:latin typeface="Arial" pitchFamily="34" charset="0"/>
                <a:cs typeface="Arial" pitchFamily="34" charset="0"/>
              </a:rPr>
              <a:t>Co Director: Ing. </a:t>
            </a:r>
            <a:r>
              <a:rPr lang="es-MX" b="1" dirty="0" err="1" smtClean="0">
                <a:latin typeface="Arial" pitchFamily="34" charset="0"/>
                <a:cs typeface="Arial" pitchFamily="34" charset="0"/>
              </a:rPr>
              <a:t>Agr</a:t>
            </a:r>
            <a:r>
              <a:rPr lang="es-MX" b="1" dirty="0" smtClean="0">
                <a:latin typeface="Arial" pitchFamily="34" charset="0"/>
                <a:cs typeface="Arial" pitchFamily="34" charset="0"/>
              </a:rPr>
              <a:t> </a:t>
            </a:r>
            <a:r>
              <a:rPr lang="es-MX" b="1" dirty="0" err="1" smtClean="0">
                <a:latin typeface="Arial" pitchFamily="34" charset="0"/>
                <a:cs typeface="Arial" pitchFamily="34" charset="0"/>
              </a:rPr>
              <a:t>Bigliardi</a:t>
            </a:r>
            <a:r>
              <a:rPr lang="es-MX" b="1" dirty="0" smtClean="0">
                <a:latin typeface="Arial" pitchFamily="34" charset="0"/>
                <a:cs typeface="Arial" pitchFamily="34" charset="0"/>
              </a:rPr>
              <a:t> Martín</a:t>
            </a:r>
            <a:endParaRPr lang="es-AR" b="1" dirty="0" smtClean="0">
              <a:latin typeface="Arial" pitchFamily="34" charset="0"/>
              <a:cs typeface="Arial" pitchFamily="34" charset="0"/>
            </a:endParaRPr>
          </a:p>
          <a:p>
            <a:r>
              <a:rPr lang="es-MX" sz="1100" dirty="0" smtClean="0">
                <a:latin typeface="Arial" pitchFamily="34" charset="0"/>
                <a:cs typeface="Arial" pitchFamily="34" charset="0"/>
              </a:rPr>
              <a:t>Cargo: Evaluador de forrajeras empresa Gentos S.A, CREA e INTA.</a:t>
            </a: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r>
              <a:rPr lang="es-MX" sz="1100" i="1" dirty="0" smtClean="0">
                <a:latin typeface="Arial" pitchFamily="34" charset="0"/>
                <a:cs typeface="Arial" pitchFamily="34" charset="0"/>
              </a:rPr>
              <a:t>“Las opiniones expresadas por los autores de este trabajo no representan necesariamente los criterios de la Carrera de Ingeniería Agronómica de la Facultad de Ciencias Agrarias de la Universidad Nacional de Lomas de Zamora”.</a:t>
            </a:r>
            <a:endParaRPr lang="es-AR"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MX" sz="1100" dirty="0" smtClean="0">
              <a:latin typeface="Arial" pitchFamily="34" charset="0"/>
              <a:cs typeface="Arial" pitchFamily="34" charset="0"/>
            </a:endParaRPr>
          </a:p>
          <a:p>
            <a:endParaRPr lang="es-AR" dirty="0"/>
          </a:p>
        </p:txBody>
      </p:sp>
      <p:pic>
        <p:nvPicPr>
          <p:cNvPr id="6" name="5 Marcador de contenido" descr="Foto-0310.jpg"/>
          <p:cNvPicPr>
            <a:picLocks noGrp="1" noChangeAspect="1"/>
          </p:cNvPicPr>
          <p:nvPr>
            <p:ph sz="half" idx="1"/>
          </p:nvPr>
        </p:nvPicPr>
        <p:blipFill>
          <a:blip r:embed="rId2" cstate="print"/>
          <a:stretch>
            <a:fillRect/>
          </a:stretch>
        </p:blipFill>
        <p:spPr>
          <a:xfrm>
            <a:off x="5004048" y="2643182"/>
            <a:ext cx="3682752" cy="3672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l="-7000" r="-7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636680"/>
          </a:xfrm>
        </p:spPr>
        <p:txBody>
          <a:bodyPr>
            <a:noAutofit/>
          </a:bodyPr>
          <a:lstStyle/>
          <a:p>
            <a:r>
              <a:rPr lang="es-AR" sz="4000" b="1" dirty="0" smtClean="0">
                <a:solidFill>
                  <a:schemeClr val="tx1"/>
                </a:solidFill>
              </a:rPr>
              <a:t>Manejo forrajero</a:t>
            </a:r>
            <a:endParaRPr lang="es-AR" sz="4000" b="1" dirty="0">
              <a:solidFill>
                <a:schemeClr val="tx1"/>
              </a:solidFill>
            </a:endParaRPr>
          </a:p>
        </p:txBody>
      </p:sp>
      <p:sp>
        <p:nvSpPr>
          <p:cNvPr id="3" name="2 Marcador de contenido"/>
          <p:cNvSpPr>
            <a:spLocks noGrp="1"/>
          </p:cNvSpPr>
          <p:nvPr>
            <p:ph idx="1"/>
          </p:nvPr>
        </p:nvSpPr>
        <p:spPr>
          <a:xfrm>
            <a:off x="285720" y="5715016"/>
            <a:ext cx="8229600" cy="428628"/>
          </a:xfrm>
        </p:spPr>
        <p:txBody>
          <a:bodyPr>
            <a:normAutofit/>
          </a:bodyPr>
          <a:lstStyle/>
          <a:p>
            <a:pPr algn="ctr">
              <a:buNone/>
            </a:pPr>
            <a:r>
              <a:rPr lang="es-MX" sz="1600" dirty="0" smtClean="0">
                <a:latin typeface="+mj-lt"/>
              </a:rPr>
              <a:t>G</a:t>
            </a:r>
            <a:r>
              <a:rPr lang="es-AR" sz="1600" dirty="0" err="1" smtClean="0">
                <a:latin typeface="+mj-lt"/>
              </a:rPr>
              <a:t>ráfico</a:t>
            </a:r>
            <a:r>
              <a:rPr lang="es-AR" sz="1600" dirty="0" smtClean="0">
                <a:latin typeface="+mj-lt"/>
              </a:rPr>
              <a:t>: distribución de especies en superficie ganadera establecimiento el Pingo.</a:t>
            </a:r>
          </a:p>
          <a:p>
            <a:pPr>
              <a:buNone/>
            </a:pPr>
            <a:endParaRPr lang="es-AR" dirty="0" smtClean="0"/>
          </a:p>
        </p:txBody>
      </p:sp>
      <p:pic>
        <p:nvPicPr>
          <p:cNvPr id="2052" name="Picture 4"/>
          <p:cNvPicPr>
            <a:picLocks noChangeAspect="1" noChangeArrowheads="1"/>
          </p:cNvPicPr>
          <p:nvPr/>
        </p:nvPicPr>
        <p:blipFill>
          <a:blip r:embed="rId3" cstate="print"/>
          <a:srcRect/>
          <a:stretch>
            <a:fillRect/>
          </a:stretch>
        </p:blipFill>
        <p:spPr bwMode="auto">
          <a:xfrm>
            <a:off x="1043608" y="1916832"/>
            <a:ext cx="6839143" cy="33123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r>
              <a:rPr lang="es-AR" sz="4000" b="1" dirty="0" smtClean="0">
                <a:solidFill>
                  <a:schemeClr val="tx1"/>
                </a:solidFill>
              </a:rPr>
              <a:t>Objetivos</a:t>
            </a:r>
            <a:endParaRPr lang="es-AR" sz="4000" b="1" dirty="0">
              <a:solidFill>
                <a:schemeClr val="tx1"/>
              </a:solidFill>
            </a:endParaRPr>
          </a:p>
        </p:txBody>
      </p:sp>
      <p:sp>
        <p:nvSpPr>
          <p:cNvPr id="3" name="2 Marcador de contenido"/>
          <p:cNvSpPr>
            <a:spLocks noGrp="1"/>
          </p:cNvSpPr>
          <p:nvPr>
            <p:ph idx="1"/>
          </p:nvPr>
        </p:nvSpPr>
        <p:spPr>
          <a:xfrm>
            <a:off x="0" y="1500174"/>
            <a:ext cx="9144000" cy="4786346"/>
          </a:xfrm>
        </p:spPr>
        <p:txBody>
          <a:bodyPr>
            <a:noAutofit/>
          </a:bodyPr>
          <a:lstStyle/>
          <a:p>
            <a:pPr lvl="0"/>
            <a:r>
              <a:rPr lang="es-MX" sz="3200" dirty="0" smtClean="0">
                <a:latin typeface="+mj-lt"/>
              </a:rPr>
              <a:t>Analizar el rendimiento (en Kg) de materia seca (Ms)/ha) en un (SS) comparado con un (SD).</a:t>
            </a:r>
          </a:p>
          <a:p>
            <a:pPr lvl="0"/>
            <a:endParaRPr lang="es-MX" sz="3200" dirty="0" smtClean="0">
              <a:latin typeface="+mj-lt"/>
            </a:endParaRPr>
          </a:p>
          <a:p>
            <a:pPr lvl="0"/>
            <a:r>
              <a:rPr lang="es-MX" sz="3200" dirty="0" smtClean="0">
                <a:latin typeface="+mj-lt"/>
              </a:rPr>
              <a:t>Evaluar la densidad de plantas.</a:t>
            </a:r>
          </a:p>
          <a:p>
            <a:pPr lvl="0"/>
            <a:endParaRPr lang="es-MX" sz="3200" dirty="0" smtClean="0">
              <a:latin typeface="+mj-lt"/>
            </a:endParaRPr>
          </a:p>
          <a:p>
            <a:pPr lvl="0"/>
            <a:r>
              <a:rPr lang="es-MX" sz="3200" dirty="0" smtClean="0">
                <a:latin typeface="+mj-lt"/>
              </a:rPr>
              <a:t>Establecer diferencias de calidad de forraje.</a:t>
            </a:r>
          </a:p>
          <a:p>
            <a:pPr lvl="0"/>
            <a:endParaRPr lang="es-MX" sz="3200" dirty="0" smtClean="0">
              <a:latin typeface="+mj-lt"/>
            </a:endParaRPr>
          </a:p>
          <a:p>
            <a:pPr lvl="0"/>
            <a:r>
              <a:rPr lang="es-MX" sz="3200" dirty="0" smtClean="0">
                <a:latin typeface="+mj-lt"/>
              </a:rPr>
              <a:t>Realizar un análisis de costo-beneficio. </a:t>
            </a:r>
            <a:endParaRPr lang="es-A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r>
              <a:rPr lang="es-AR" sz="4000" b="1" dirty="0" smtClean="0">
                <a:solidFill>
                  <a:schemeClr val="tx1"/>
                </a:solidFill>
              </a:rPr>
              <a:t>Hipótesis</a:t>
            </a:r>
            <a:endParaRPr lang="es-AR" sz="4000" b="1" dirty="0">
              <a:solidFill>
                <a:schemeClr val="tx1"/>
              </a:solidFill>
            </a:endParaRPr>
          </a:p>
        </p:txBody>
      </p:sp>
      <p:sp>
        <p:nvSpPr>
          <p:cNvPr id="3" name="2 Marcador de contenido"/>
          <p:cNvSpPr>
            <a:spLocks noGrp="1"/>
          </p:cNvSpPr>
          <p:nvPr>
            <p:ph idx="1"/>
          </p:nvPr>
        </p:nvSpPr>
        <p:spPr>
          <a:xfrm>
            <a:off x="0" y="1484784"/>
            <a:ext cx="8686800" cy="5184576"/>
          </a:xfrm>
        </p:spPr>
        <p:txBody>
          <a:bodyPr>
            <a:normAutofit fontScale="55000" lnSpcReduction="20000"/>
          </a:bodyPr>
          <a:lstStyle/>
          <a:p>
            <a:pPr lvl="0" algn="just"/>
            <a:r>
              <a:rPr lang="es-MX" sz="5500" dirty="0" smtClean="0">
                <a:latin typeface="+mj-lt"/>
              </a:rPr>
              <a:t>El sistema de siembra doble (SD) disminuye de la competencia </a:t>
            </a:r>
            <a:r>
              <a:rPr lang="es-MX" sz="5500" dirty="0" err="1" smtClean="0">
                <a:latin typeface="+mj-lt"/>
              </a:rPr>
              <a:t>intra</a:t>
            </a:r>
            <a:r>
              <a:rPr lang="es-MX" sz="5500" dirty="0" smtClean="0">
                <a:latin typeface="+mj-lt"/>
              </a:rPr>
              <a:t>-específica logrando un incremento de MS por hectárea.</a:t>
            </a:r>
          </a:p>
          <a:p>
            <a:pPr lvl="0" algn="just"/>
            <a:endParaRPr lang="es-MX" sz="5500" dirty="0" smtClean="0">
              <a:latin typeface="+mj-lt"/>
            </a:endParaRPr>
          </a:p>
          <a:p>
            <a:pPr lvl="0" algn="just"/>
            <a:r>
              <a:rPr lang="es-MX" sz="5500" dirty="0" smtClean="0">
                <a:latin typeface="+mj-lt"/>
              </a:rPr>
              <a:t>Permite mejorar la densidad de la pastura.</a:t>
            </a:r>
          </a:p>
          <a:p>
            <a:pPr lvl="0" algn="just"/>
            <a:endParaRPr lang="es-MX" sz="5500" dirty="0" smtClean="0">
              <a:latin typeface="+mj-lt"/>
            </a:endParaRPr>
          </a:p>
          <a:p>
            <a:pPr lvl="0" algn="just"/>
            <a:r>
              <a:rPr lang="es-MX" sz="5500" dirty="0" smtClean="0">
                <a:latin typeface="+mj-lt"/>
              </a:rPr>
              <a:t>Incrementar la relación hoja/tallo (h/t) mejorando la calidad del forraje obtenido.</a:t>
            </a:r>
          </a:p>
          <a:p>
            <a:pPr lvl="0" algn="just"/>
            <a:endParaRPr lang="es-MX" sz="5500" dirty="0" smtClean="0">
              <a:latin typeface="+mj-lt"/>
            </a:endParaRPr>
          </a:p>
          <a:p>
            <a:pPr lvl="0" algn="just"/>
            <a:r>
              <a:rPr lang="es-MX" sz="5500" dirty="0" smtClean="0">
                <a:latin typeface="+mj-lt"/>
              </a:rPr>
              <a:t>Los beneficios de un forraje de alta calidad son mayores que los costos de una nueva tecnología de siembra.</a:t>
            </a:r>
            <a:endParaRPr lang="es-AR" sz="5500" dirty="0" smtClean="0">
              <a:latin typeface="+mj-lt"/>
            </a:endParaRPr>
          </a:p>
          <a:p>
            <a:pPr algn="just">
              <a:buNone/>
            </a:pPr>
            <a:endParaRPr lang="es-AR"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ox(i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9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a:bodyPr>
          <a:lstStyle/>
          <a:p>
            <a:r>
              <a:rPr lang="es-AR" sz="4000" b="1" dirty="0" smtClean="0">
                <a:solidFill>
                  <a:schemeClr val="tx1"/>
                </a:solidFill>
              </a:rPr>
              <a:t>Materiales y Métodos </a:t>
            </a:r>
            <a:endParaRPr lang="es-AR" sz="4000" b="1" dirty="0">
              <a:solidFill>
                <a:schemeClr val="tx1"/>
              </a:solidFill>
            </a:endParaRPr>
          </a:p>
        </p:txBody>
      </p:sp>
      <p:sp>
        <p:nvSpPr>
          <p:cNvPr id="3" name="2 Marcador de contenido"/>
          <p:cNvSpPr>
            <a:spLocks noGrp="1"/>
          </p:cNvSpPr>
          <p:nvPr>
            <p:ph idx="1"/>
          </p:nvPr>
        </p:nvSpPr>
        <p:spPr>
          <a:xfrm>
            <a:off x="214282" y="1700808"/>
            <a:ext cx="8472518" cy="4968552"/>
          </a:xfrm>
        </p:spPr>
        <p:txBody>
          <a:bodyPr>
            <a:normAutofit fontScale="92500"/>
          </a:bodyPr>
          <a:lstStyle/>
          <a:p>
            <a:r>
              <a:rPr lang="es-AR" sz="2900" dirty="0" smtClean="0">
                <a:latin typeface="+mj-lt"/>
              </a:rPr>
              <a:t>Siembra directa el 26 de </a:t>
            </a:r>
            <a:r>
              <a:rPr lang="es-AR" sz="2900" b="1" dirty="0" smtClean="0">
                <a:latin typeface="+mj-lt"/>
              </a:rPr>
              <a:t>Marzo</a:t>
            </a:r>
            <a:r>
              <a:rPr lang="es-AR" sz="2900" dirty="0" smtClean="0">
                <a:latin typeface="+mj-lt"/>
              </a:rPr>
              <a:t> de 2014.</a:t>
            </a:r>
          </a:p>
          <a:p>
            <a:endParaRPr lang="es-AR" sz="2900" dirty="0" smtClean="0">
              <a:latin typeface="+mj-lt"/>
            </a:endParaRPr>
          </a:p>
          <a:p>
            <a:r>
              <a:rPr lang="es-AR" sz="2900" dirty="0" smtClean="0">
                <a:latin typeface="+mj-lt"/>
              </a:rPr>
              <a:t>Variedad </a:t>
            </a:r>
            <a:r>
              <a:rPr lang="es-AR" sz="2900" b="1" dirty="0" smtClean="0">
                <a:latin typeface="+mj-lt"/>
              </a:rPr>
              <a:t>Nobel 620 (</a:t>
            </a:r>
            <a:r>
              <a:rPr lang="es-AR" sz="2900" dirty="0" smtClean="0">
                <a:latin typeface="+mj-lt"/>
              </a:rPr>
              <a:t>Gentos) grupo de latencia 6.</a:t>
            </a:r>
          </a:p>
          <a:p>
            <a:pPr>
              <a:buNone/>
            </a:pPr>
            <a:endParaRPr lang="es-AR" sz="2900" dirty="0" smtClean="0">
              <a:latin typeface="+mj-lt"/>
            </a:endParaRPr>
          </a:p>
          <a:p>
            <a:r>
              <a:rPr lang="es-AR" sz="2900" dirty="0" smtClean="0">
                <a:latin typeface="+mj-lt"/>
              </a:rPr>
              <a:t>Se evaluaron dos tecnologías de siembra en un cultivo de alfalfa (</a:t>
            </a:r>
            <a:r>
              <a:rPr lang="es-AR" sz="2900" i="1" dirty="0" err="1" smtClean="0">
                <a:latin typeface="+mj-lt"/>
              </a:rPr>
              <a:t>Medicago</a:t>
            </a:r>
            <a:r>
              <a:rPr lang="es-AR" sz="2900" i="1" dirty="0" smtClean="0">
                <a:latin typeface="+mj-lt"/>
              </a:rPr>
              <a:t> sativa</a:t>
            </a:r>
            <a:r>
              <a:rPr lang="es-AR" sz="2900" dirty="0" smtClean="0">
                <a:latin typeface="+mj-lt"/>
              </a:rPr>
              <a:t> L.) pura. </a:t>
            </a:r>
          </a:p>
          <a:p>
            <a:pPr lvl="1"/>
            <a:r>
              <a:rPr lang="es-AR" sz="2700" dirty="0" smtClean="0">
                <a:latin typeface="+mj-lt"/>
              </a:rPr>
              <a:t>SS: Siembra Simple (20 kg semilla/ha). </a:t>
            </a:r>
          </a:p>
          <a:p>
            <a:pPr lvl="1"/>
            <a:r>
              <a:rPr lang="es-AR" sz="2700" dirty="0" smtClean="0">
                <a:latin typeface="+mj-lt"/>
              </a:rPr>
              <a:t>SD</a:t>
            </a:r>
            <a:r>
              <a:rPr lang="es-AR" sz="2700" dirty="0" smtClean="0"/>
              <a:t>: </a:t>
            </a:r>
            <a:r>
              <a:rPr lang="es-AR" sz="2700" dirty="0" smtClean="0">
                <a:latin typeface="+mj-lt"/>
              </a:rPr>
              <a:t>Siembra Doble (10 + 10 kg semilla/ha). </a:t>
            </a:r>
          </a:p>
          <a:p>
            <a:pPr>
              <a:buNone/>
            </a:pPr>
            <a:endParaRPr lang="es-AR" sz="2900" dirty="0" smtClean="0">
              <a:latin typeface="+mj-lt"/>
            </a:endParaRPr>
          </a:p>
          <a:p>
            <a:r>
              <a:rPr lang="es-AR" sz="2900" dirty="0" smtClean="0">
                <a:latin typeface="+mj-lt"/>
              </a:rPr>
              <a:t>Período evaluado: </a:t>
            </a:r>
            <a:r>
              <a:rPr lang="es-AR" sz="2900" b="1" dirty="0" smtClean="0">
                <a:latin typeface="+mj-lt"/>
              </a:rPr>
              <a:t>Septiembre</a:t>
            </a:r>
            <a:r>
              <a:rPr lang="es-AR" sz="2900" dirty="0" smtClean="0">
                <a:latin typeface="+mj-lt"/>
              </a:rPr>
              <a:t> de 2014 -</a:t>
            </a:r>
            <a:r>
              <a:rPr lang="es-AR" sz="2900" b="1" dirty="0" smtClean="0">
                <a:latin typeface="+mj-lt"/>
              </a:rPr>
              <a:t>Mayo</a:t>
            </a:r>
            <a:r>
              <a:rPr lang="es-AR" sz="2900" dirty="0" smtClean="0">
                <a:latin typeface="+mj-lt"/>
              </a:rPr>
              <a:t> del 2015. </a:t>
            </a:r>
          </a:p>
          <a:p>
            <a:endParaRPr lang="es-AR" sz="2900" dirty="0" smtClean="0">
              <a:latin typeface="+mj-lt"/>
            </a:endParaRPr>
          </a:p>
          <a:p>
            <a:pPr>
              <a:buNone/>
            </a:pPr>
            <a:endParaRPr lang="es-AR" sz="2900" dirty="0" smtClean="0">
              <a:latin typeface="+mj-lt"/>
            </a:endParaRPr>
          </a:p>
          <a:p>
            <a:endParaRPr lang="es-AR" dirty="0" smtClean="0"/>
          </a:p>
          <a:p>
            <a:endParaRPr lang="es-A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Autofit/>
          </a:bodyPr>
          <a:lstStyle/>
          <a:p>
            <a:r>
              <a:rPr lang="es-AR" sz="4000" b="1" dirty="0" smtClean="0">
                <a:solidFill>
                  <a:schemeClr val="tx1"/>
                </a:solidFill>
              </a:rPr>
              <a:t>Materiales y Métodos</a:t>
            </a:r>
            <a:endParaRPr lang="es-AR" sz="4000" b="1" dirty="0">
              <a:solidFill>
                <a:schemeClr val="tx1"/>
              </a:solidFill>
            </a:endParaRPr>
          </a:p>
        </p:txBody>
      </p:sp>
      <p:sp>
        <p:nvSpPr>
          <p:cNvPr id="3" name="2 Marcador de contenido"/>
          <p:cNvSpPr>
            <a:spLocks noGrp="1"/>
          </p:cNvSpPr>
          <p:nvPr>
            <p:ph idx="1"/>
          </p:nvPr>
        </p:nvSpPr>
        <p:spPr>
          <a:xfrm>
            <a:off x="467544" y="1340768"/>
            <a:ext cx="8229600" cy="5328592"/>
          </a:xfrm>
        </p:spPr>
        <p:txBody>
          <a:bodyPr>
            <a:normAutofit fontScale="62500" lnSpcReduction="20000"/>
          </a:bodyPr>
          <a:lstStyle/>
          <a:p>
            <a:pPr>
              <a:buNone/>
            </a:pPr>
            <a:r>
              <a:rPr lang="es-AR" sz="5000" dirty="0" smtClean="0">
                <a:latin typeface="+mj-lt"/>
              </a:rPr>
              <a:t>Las variables evaluadas fueron:</a:t>
            </a:r>
          </a:p>
          <a:p>
            <a:endParaRPr lang="es-AR" sz="5000" dirty="0" smtClean="0">
              <a:latin typeface="+mj-lt"/>
            </a:endParaRPr>
          </a:p>
          <a:p>
            <a:pPr lvl="0"/>
            <a:r>
              <a:rPr lang="es-AR" sz="5000" b="1" dirty="0" smtClean="0">
                <a:latin typeface="+mj-lt"/>
              </a:rPr>
              <a:t>Rendimiento </a:t>
            </a:r>
            <a:r>
              <a:rPr lang="es-AR" sz="5000" dirty="0" smtClean="0">
                <a:latin typeface="+mj-lt"/>
              </a:rPr>
              <a:t>(kg MS/ha). </a:t>
            </a:r>
          </a:p>
          <a:p>
            <a:pPr lvl="0">
              <a:buNone/>
            </a:pPr>
            <a:endParaRPr lang="es-AR" sz="5000" dirty="0" smtClean="0">
              <a:latin typeface="+mj-lt"/>
            </a:endParaRPr>
          </a:p>
          <a:p>
            <a:pPr lvl="0"/>
            <a:r>
              <a:rPr lang="es-AR" sz="5000" b="1" dirty="0" smtClean="0">
                <a:latin typeface="+mj-lt"/>
              </a:rPr>
              <a:t>Densidad</a:t>
            </a:r>
            <a:r>
              <a:rPr lang="es-AR" sz="5000" dirty="0" smtClean="0">
                <a:latin typeface="+mj-lt"/>
              </a:rPr>
              <a:t>: Plantas por metro cuadrado (</a:t>
            </a:r>
            <a:r>
              <a:rPr lang="es-AR" sz="5000" dirty="0" err="1" smtClean="0">
                <a:latin typeface="+mj-lt"/>
              </a:rPr>
              <a:t>pl</a:t>
            </a:r>
            <a:r>
              <a:rPr lang="es-AR" sz="5000" dirty="0" smtClean="0">
                <a:latin typeface="+mj-lt"/>
              </a:rPr>
              <a:t>/m</a:t>
            </a:r>
            <a:r>
              <a:rPr lang="es-AR" sz="5000" baseline="30000" dirty="0" smtClean="0">
                <a:latin typeface="+mj-lt"/>
              </a:rPr>
              <a:t>2</a:t>
            </a:r>
            <a:r>
              <a:rPr lang="es-AR" sz="5000" dirty="0" smtClean="0">
                <a:latin typeface="+mj-lt"/>
              </a:rPr>
              <a:t>). </a:t>
            </a:r>
          </a:p>
          <a:p>
            <a:pPr lvl="0">
              <a:buNone/>
            </a:pPr>
            <a:endParaRPr lang="es-AR" sz="5000" dirty="0" smtClean="0">
              <a:latin typeface="+mj-lt"/>
            </a:endParaRPr>
          </a:p>
          <a:p>
            <a:pPr lvl="0"/>
            <a:r>
              <a:rPr lang="es-AR" sz="5000" b="1" dirty="0" smtClean="0">
                <a:latin typeface="+mj-lt"/>
              </a:rPr>
              <a:t>Calidad </a:t>
            </a:r>
            <a:r>
              <a:rPr lang="es-AR" sz="5000" dirty="0" smtClean="0">
                <a:latin typeface="+mj-lt"/>
              </a:rPr>
              <a:t>del forraje pastoreado.</a:t>
            </a:r>
          </a:p>
          <a:p>
            <a:pPr lvl="1"/>
            <a:endParaRPr lang="es-AR" sz="5000" dirty="0" smtClean="0">
              <a:latin typeface="+mj-lt"/>
            </a:endParaRPr>
          </a:p>
          <a:p>
            <a:pPr lvl="0"/>
            <a:r>
              <a:rPr lang="es-AR" sz="5000" b="1" dirty="0" smtClean="0">
                <a:latin typeface="+mj-lt"/>
              </a:rPr>
              <a:t>Calidad</a:t>
            </a:r>
            <a:r>
              <a:rPr lang="es-AR" sz="5000" dirty="0" smtClean="0">
                <a:latin typeface="+mj-lt"/>
              </a:rPr>
              <a:t> de forraje según </a:t>
            </a:r>
            <a:r>
              <a:rPr lang="es-AR" sz="5000" b="1" dirty="0" smtClean="0">
                <a:latin typeface="+mj-lt"/>
              </a:rPr>
              <a:t>estado fenológico</a:t>
            </a:r>
            <a:r>
              <a:rPr lang="es-AR" sz="5000" dirty="0" smtClean="0">
                <a:latin typeface="+mj-lt"/>
              </a:rPr>
              <a:t>.</a:t>
            </a:r>
          </a:p>
          <a:p>
            <a:pPr lvl="0"/>
            <a:endParaRPr lang="es-AR" sz="5000" dirty="0" smtClean="0">
              <a:latin typeface="+mj-lt"/>
            </a:endParaRPr>
          </a:p>
          <a:p>
            <a:pPr lvl="0"/>
            <a:r>
              <a:rPr lang="es-AR" sz="5000" b="1" dirty="0" smtClean="0">
                <a:latin typeface="+mj-lt"/>
              </a:rPr>
              <a:t>Relación costo beneficio.</a:t>
            </a:r>
            <a:endParaRPr lang="es-AR" sz="5000" dirty="0" smtClean="0"/>
          </a:p>
          <a:p>
            <a:endParaRPr lang="es-AR" sz="4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08688"/>
          </a:xfrm>
        </p:spPr>
        <p:txBody>
          <a:bodyPr>
            <a:normAutofit/>
          </a:bodyPr>
          <a:lstStyle/>
          <a:p>
            <a:r>
              <a:rPr lang="es-AR" sz="4000" b="1" dirty="0" smtClean="0">
                <a:solidFill>
                  <a:schemeClr val="tx1"/>
                </a:solidFill>
              </a:rPr>
              <a:t>Materiales y Métodos </a:t>
            </a:r>
            <a:endParaRPr lang="es-AR" sz="4000" b="1" dirty="0">
              <a:solidFill>
                <a:schemeClr val="tx1"/>
              </a:solidFill>
            </a:endParaRPr>
          </a:p>
        </p:txBody>
      </p:sp>
      <p:sp>
        <p:nvSpPr>
          <p:cNvPr id="3" name="2 Marcador de contenido"/>
          <p:cNvSpPr>
            <a:spLocks noGrp="1"/>
          </p:cNvSpPr>
          <p:nvPr>
            <p:ph idx="1"/>
          </p:nvPr>
        </p:nvSpPr>
        <p:spPr>
          <a:xfrm>
            <a:off x="457200" y="1628800"/>
            <a:ext cx="8229600" cy="4968552"/>
          </a:xfrm>
        </p:spPr>
        <p:txBody>
          <a:bodyPr>
            <a:normAutofit/>
          </a:bodyPr>
          <a:lstStyle/>
          <a:p>
            <a:r>
              <a:rPr lang="es-AR" sz="2400" dirty="0" smtClean="0">
                <a:latin typeface="+mj-lt"/>
              </a:rPr>
              <a:t>Lote de 7 has.:</a:t>
            </a:r>
          </a:p>
          <a:p>
            <a:pPr lvl="1"/>
            <a:r>
              <a:rPr lang="es-AR" sz="2200" dirty="0" smtClean="0">
                <a:latin typeface="+mj-lt"/>
              </a:rPr>
              <a:t>1/2 superficie SS.</a:t>
            </a:r>
          </a:p>
          <a:p>
            <a:pPr lvl="1"/>
            <a:r>
              <a:rPr lang="es-AR" sz="2200" dirty="0" smtClean="0">
                <a:latin typeface="+mj-lt"/>
              </a:rPr>
              <a:t>1/2 superficie SD. </a:t>
            </a: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1700" dirty="0" smtClean="0">
              <a:latin typeface="+mj-lt"/>
            </a:endParaRPr>
          </a:p>
          <a:p>
            <a:r>
              <a:rPr lang="es-MX" sz="1700" dirty="0" smtClean="0">
                <a:latin typeface="+mj-lt"/>
              </a:rPr>
              <a:t>Foto 4: Imagen Satelital de establecimiento El Pingo (limite rojo) y ubicación del ensayo (limite amarillo).</a:t>
            </a:r>
            <a:endParaRPr lang="es-AR" sz="17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400" dirty="0" smtClean="0">
              <a:latin typeface="+mj-lt"/>
            </a:endParaRPr>
          </a:p>
          <a:p>
            <a:endParaRPr lang="es-AR" sz="2900" dirty="0" smtClean="0">
              <a:latin typeface="+mj-lt"/>
            </a:endParaRPr>
          </a:p>
          <a:p>
            <a:pPr>
              <a:buNone/>
            </a:pPr>
            <a:endParaRPr lang="es-AR" sz="2900" dirty="0" smtClean="0">
              <a:latin typeface="+mj-lt"/>
            </a:endParaRPr>
          </a:p>
          <a:p>
            <a:pPr>
              <a:buNone/>
            </a:pPr>
            <a:endParaRPr lang="es-AR" sz="2900" dirty="0" smtClean="0">
              <a:latin typeface="+mj-lt"/>
            </a:endParaRPr>
          </a:p>
          <a:p>
            <a:endParaRPr lang="es-AR" dirty="0" smtClean="0"/>
          </a:p>
          <a:p>
            <a:endParaRPr lang="es-AR" dirty="0" smtClean="0"/>
          </a:p>
          <a:p>
            <a:endParaRPr lang="es-AR" dirty="0"/>
          </a:p>
        </p:txBody>
      </p:sp>
      <p:pic>
        <p:nvPicPr>
          <p:cNvPr id="4" name="3 Imagen" descr="Dibujo el pingo1"/>
          <p:cNvPicPr/>
          <p:nvPr/>
        </p:nvPicPr>
        <p:blipFill>
          <a:blip r:embed="rId2" cstate="print"/>
          <a:srcRect/>
          <a:stretch>
            <a:fillRect/>
          </a:stretch>
        </p:blipFill>
        <p:spPr bwMode="auto">
          <a:xfrm>
            <a:off x="0" y="3068960"/>
            <a:ext cx="9036496"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692696"/>
            <a:ext cx="7851648" cy="545232"/>
          </a:xfrm>
        </p:spPr>
        <p:txBody>
          <a:bodyPr>
            <a:noAutofit/>
          </a:bodyPr>
          <a:lstStyle/>
          <a:p>
            <a:pPr algn="l"/>
            <a:r>
              <a:rPr lang="es-AR" sz="4000" b="0" dirty="0" smtClean="0">
                <a:solidFill>
                  <a:schemeClr val="bg1"/>
                </a:solidFill>
              </a:rPr>
              <a:t>Materiales y métodos</a:t>
            </a:r>
            <a:endParaRPr lang="es-AR" sz="4000" b="0"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755576" y="2708920"/>
            <a:ext cx="7776864" cy="2664296"/>
          </a:xfrm>
          <a:prstGeom prst="rect">
            <a:avLst/>
          </a:prstGeom>
          <a:noFill/>
          <a:ln w="9525">
            <a:noFill/>
            <a:miter lim="800000"/>
            <a:headEnd/>
            <a:tailEnd/>
          </a:ln>
          <a:effectLst/>
        </p:spPr>
      </p:pic>
      <p:sp>
        <p:nvSpPr>
          <p:cNvPr id="5" name="1 Título"/>
          <p:cNvSpPr>
            <a:spLocks noGrp="1"/>
          </p:cNvSpPr>
          <p:nvPr>
            <p:ph type="subTitle" idx="1"/>
          </p:nvPr>
        </p:nvSpPr>
        <p:spPr>
          <a:xfrm>
            <a:off x="214282" y="1412875"/>
            <a:ext cx="8534182" cy="4895850"/>
          </a:xfrm>
        </p:spPr>
        <p:txBody>
          <a:bodyPr>
            <a:noAutofit/>
          </a:bodyPr>
          <a:lstStyle/>
          <a:p>
            <a:pPr algn="l"/>
            <a:r>
              <a:rPr lang="es-AR" sz="2400" dirty="0" smtClean="0">
                <a:solidFill>
                  <a:schemeClr val="bg1"/>
                </a:solidFill>
              </a:rPr>
              <a:t> </a:t>
            </a:r>
            <a:r>
              <a:rPr lang="es-AR" sz="2400" dirty="0" smtClean="0">
                <a:solidFill>
                  <a:schemeClr val="bg1"/>
                </a:solidFill>
                <a:latin typeface="+mj-lt"/>
              </a:rPr>
              <a:t>Determinación de homogeneidad de suelo:</a:t>
            </a:r>
          </a:p>
          <a:p>
            <a:pPr lvl="1" algn="l">
              <a:buFont typeface="Arial" pitchFamily="34" charset="0"/>
              <a:buChar char="•"/>
            </a:pPr>
            <a:r>
              <a:rPr lang="es-AR" dirty="0" smtClean="0">
                <a:solidFill>
                  <a:schemeClr val="bg1"/>
                </a:solidFill>
                <a:latin typeface="+mj-lt"/>
              </a:rPr>
              <a:t>Análisis químico </a:t>
            </a:r>
          </a:p>
          <a:p>
            <a:pPr lvl="1" algn="l">
              <a:buFont typeface="Arial" pitchFamily="34" charset="0"/>
              <a:buChar char="•"/>
            </a:pPr>
            <a:r>
              <a:rPr lang="es-AR" dirty="0" smtClean="0">
                <a:solidFill>
                  <a:schemeClr val="bg1"/>
                </a:solidFill>
                <a:latin typeface="+mj-lt"/>
              </a:rPr>
              <a:t>Análisis físico. </a:t>
            </a:r>
          </a:p>
          <a:p>
            <a:pPr algn="l"/>
            <a:endParaRPr lang="es-AR" sz="2400" dirty="0" smtClean="0">
              <a:solidFill>
                <a:schemeClr val="bg1"/>
              </a:solidFill>
            </a:endParaRPr>
          </a:p>
          <a:p>
            <a:pPr algn="l"/>
            <a:endParaRPr lang="es-AR" sz="2400" dirty="0" smtClean="0">
              <a:solidFill>
                <a:schemeClr val="bg1"/>
              </a:solidFill>
            </a:endParaRPr>
          </a:p>
          <a:p>
            <a:pPr algn="l"/>
            <a:endParaRPr lang="es-AR" sz="2400" dirty="0" smtClean="0">
              <a:solidFill>
                <a:schemeClr val="bg1"/>
              </a:solidFill>
            </a:endParaRPr>
          </a:p>
          <a:p>
            <a:pPr algn="l"/>
            <a:endParaRPr lang="es-AR" sz="2400" dirty="0" smtClean="0">
              <a:solidFill>
                <a:schemeClr val="bg1"/>
              </a:solidFill>
            </a:endParaRPr>
          </a:p>
          <a:p>
            <a:pPr algn="l"/>
            <a:endParaRPr lang="es-AR" sz="2400" dirty="0" smtClean="0">
              <a:solidFill>
                <a:schemeClr val="bg1"/>
              </a:solidFill>
            </a:endParaRPr>
          </a:p>
          <a:p>
            <a:pPr algn="l"/>
            <a:endParaRPr lang="es-AR" sz="2400" dirty="0" smtClean="0">
              <a:solidFill>
                <a:schemeClr val="bg1"/>
              </a:solidFill>
            </a:endParaRPr>
          </a:p>
          <a:p>
            <a:pPr algn="l"/>
            <a:endParaRPr lang="es-AR" sz="2400" dirty="0" smtClean="0">
              <a:solidFill>
                <a:schemeClr val="bg1"/>
              </a:solidFill>
            </a:endParaRPr>
          </a:p>
          <a:p>
            <a:pPr algn="l"/>
            <a:r>
              <a:rPr lang="es-AR" sz="1800" dirty="0" smtClean="0">
                <a:solidFill>
                  <a:schemeClr val="bg1"/>
                </a:solidFill>
                <a:latin typeface="+mj-lt"/>
              </a:rPr>
              <a:t>Imagen: Carta de suelo perteneciente al establecimiento el Pingo (limite rojo). Ubicación de la serie de suelos </a:t>
            </a:r>
            <a:r>
              <a:rPr lang="es-AR" sz="1800" dirty="0" err="1" smtClean="0">
                <a:solidFill>
                  <a:schemeClr val="bg1"/>
                </a:solidFill>
                <a:latin typeface="+mj-lt"/>
              </a:rPr>
              <a:t>Udaondo</a:t>
            </a:r>
            <a:r>
              <a:rPr lang="es-AR" sz="1800" dirty="0" smtClean="0">
                <a:solidFill>
                  <a:schemeClr val="bg1"/>
                </a:solidFill>
                <a:latin typeface="+mj-lt"/>
              </a:rPr>
              <a:t> (limite amarillo) en el lote Nº14</a:t>
            </a:r>
          </a:p>
          <a:p>
            <a:pPr algn="l"/>
            <a:r>
              <a:rPr lang="es-AR" sz="1200" dirty="0" smtClean="0">
                <a:solidFill>
                  <a:schemeClr val="bg1"/>
                </a:solidFill>
              </a:rPr>
              <a:t/>
            </a:r>
            <a:br>
              <a:rPr lang="es-AR" sz="1200" dirty="0" smtClean="0">
                <a:solidFill>
                  <a:schemeClr val="bg1"/>
                </a:solidFill>
              </a:rPr>
            </a:br>
            <a:r>
              <a:rPr lang="es-AR" sz="1200" dirty="0" smtClean="0">
                <a:solidFill>
                  <a:schemeClr val="bg1"/>
                </a:solidFill>
              </a:rPr>
              <a:t/>
            </a:r>
            <a:br>
              <a:rPr lang="es-AR" sz="1200" dirty="0" smtClean="0">
                <a:solidFill>
                  <a:schemeClr val="bg1"/>
                </a:solidFill>
              </a:rPr>
            </a:br>
            <a:endParaRPr lang="es-AR" sz="12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628800"/>
            <a:ext cx="4038600" cy="5040560"/>
          </a:xfrm>
        </p:spPr>
        <p:txBody>
          <a:bodyPr>
            <a:normAutofit fontScale="55000" lnSpcReduction="20000"/>
          </a:bodyPr>
          <a:lstStyle/>
          <a:p>
            <a:pPr>
              <a:buNone/>
            </a:pPr>
            <a:r>
              <a:rPr lang="es-AR" sz="3600" b="1" dirty="0" smtClean="0"/>
              <a:t>SERIE UDAONDO (</a:t>
            </a:r>
            <a:r>
              <a:rPr lang="es-AR" sz="3600" b="1" dirty="0" err="1" smtClean="0"/>
              <a:t>Ud</a:t>
            </a:r>
            <a:r>
              <a:rPr lang="es-AR" sz="3600" b="1" dirty="0" smtClean="0"/>
              <a:t>)</a:t>
            </a:r>
          </a:p>
          <a:p>
            <a:pPr>
              <a:buNone/>
            </a:pPr>
            <a:endParaRPr lang="es-AR" dirty="0" smtClean="0"/>
          </a:p>
          <a:p>
            <a:pPr>
              <a:buNone/>
            </a:pPr>
            <a:r>
              <a:rPr lang="es-AR" sz="3600" b="1" dirty="0" smtClean="0">
                <a:latin typeface="+mj-lt"/>
              </a:rPr>
              <a:t>Franco Arcilloso </a:t>
            </a:r>
          </a:p>
          <a:p>
            <a:pPr>
              <a:buNone/>
            </a:pPr>
            <a:endParaRPr lang="es-AR" sz="3600" dirty="0" smtClean="0">
              <a:latin typeface="+mj-lt"/>
            </a:endParaRPr>
          </a:p>
          <a:p>
            <a:pPr>
              <a:buNone/>
            </a:pPr>
            <a:r>
              <a:rPr lang="es-AR" sz="3600" dirty="0" smtClean="0">
                <a:latin typeface="+mj-lt"/>
              </a:rPr>
              <a:t>Paisaje de lomas muy suavemente</a:t>
            </a:r>
          </a:p>
          <a:p>
            <a:pPr>
              <a:buNone/>
            </a:pPr>
            <a:r>
              <a:rPr lang="es-AR" sz="3600" dirty="0" smtClean="0">
                <a:latin typeface="+mj-lt"/>
              </a:rPr>
              <a:t>onduladas</a:t>
            </a:r>
          </a:p>
          <a:p>
            <a:endParaRPr lang="es-AR" sz="3600" dirty="0" smtClean="0">
              <a:latin typeface="+mj-lt"/>
            </a:endParaRPr>
          </a:p>
          <a:p>
            <a:pPr>
              <a:buNone/>
            </a:pPr>
            <a:r>
              <a:rPr lang="es-AR" sz="3600" b="1" dirty="0" smtClean="0">
                <a:latin typeface="+mj-lt"/>
              </a:rPr>
              <a:t>Drenaje:</a:t>
            </a:r>
            <a:r>
              <a:rPr lang="es-AR" sz="3600" dirty="0" smtClean="0">
                <a:latin typeface="+mj-lt"/>
              </a:rPr>
              <a:t> Moderadamente bien</a:t>
            </a:r>
          </a:p>
          <a:p>
            <a:pPr>
              <a:buNone/>
            </a:pPr>
            <a:r>
              <a:rPr lang="es-AR" sz="3600" dirty="0" smtClean="0">
                <a:latin typeface="+mj-lt"/>
              </a:rPr>
              <a:t>drenado, escurrimiento lento.</a:t>
            </a:r>
          </a:p>
          <a:p>
            <a:pPr>
              <a:buNone/>
            </a:pPr>
            <a:endParaRPr lang="es-AR" sz="3600" dirty="0" smtClean="0">
              <a:latin typeface="+mj-lt"/>
            </a:endParaRPr>
          </a:p>
          <a:p>
            <a:pPr>
              <a:buNone/>
            </a:pPr>
            <a:r>
              <a:rPr lang="es-AR" sz="3600" dirty="0" smtClean="0">
                <a:latin typeface="+mj-lt"/>
              </a:rPr>
              <a:t>No alcalino.</a:t>
            </a:r>
          </a:p>
          <a:p>
            <a:endParaRPr lang="es-AR" sz="3600" dirty="0" smtClean="0">
              <a:latin typeface="+mj-lt"/>
            </a:endParaRPr>
          </a:p>
          <a:p>
            <a:pPr>
              <a:buNone/>
            </a:pPr>
            <a:r>
              <a:rPr lang="es-AR" sz="3600" dirty="0" smtClean="0">
                <a:latin typeface="+mj-lt"/>
              </a:rPr>
              <a:t>No salino.</a:t>
            </a:r>
          </a:p>
          <a:p>
            <a:endParaRPr lang="es-AR" sz="3600" dirty="0" smtClean="0">
              <a:latin typeface="+mj-lt"/>
            </a:endParaRPr>
          </a:p>
          <a:p>
            <a:pPr>
              <a:buNone/>
            </a:pPr>
            <a:r>
              <a:rPr lang="es-AR" sz="3600" dirty="0" smtClean="0">
                <a:latin typeface="+mj-lt"/>
              </a:rPr>
              <a:t>Pendiente de 0,5-1 %.</a:t>
            </a:r>
          </a:p>
          <a:p>
            <a:pPr>
              <a:buNone/>
            </a:pPr>
            <a:r>
              <a:rPr lang="es-AR" sz="3600" dirty="0" smtClean="0">
                <a:latin typeface="+mj-lt"/>
              </a:rPr>
              <a:t> </a:t>
            </a:r>
          </a:p>
          <a:p>
            <a:pPr>
              <a:buNone/>
            </a:pPr>
            <a:endParaRPr lang="es-AR" dirty="0"/>
          </a:p>
        </p:txBody>
      </p:sp>
      <p:sp>
        <p:nvSpPr>
          <p:cNvPr id="4" name="3 Marcador de contenido"/>
          <p:cNvSpPr>
            <a:spLocks noGrp="1"/>
          </p:cNvSpPr>
          <p:nvPr>
            <p:ph sz="half" idx="2"/>
          </p:nvPr>
        </p:nvSpPr>
        <p:spPr>
          <a:xfrm>
            <a:off x="4648200" y="1556792"/>
            <a:ext cx="4038600" cy="4798133"/>
          </a:xfrm>
        </p:spPr>
        <p:txBody>
          <a:bodyPr>
            <a:normAutofit fontScale="55000" lnSpcReduction="20000"/>
          </a:bodyPr>
          <a:lstStyle/>
          <a:p>
            <a:pPr>
              <a:buNone/>
            </a:pPr>
            <a:endParaRPr lang="es-AR" sz="2900" dirty="0" smtClean="0">
              <a:latin typeface="+mj-lt"/>
            </a:endParaRPr>
          </a:p>
          <a:p>
            <a:pPr>
              <a:buNone/>
            </a:pPr>
            <a:r>
              <a:rPr lang="es-AR" sz="3600" b="1" dirty="0" smtClean="0">
                <a:latin typeface="+mj-lt"/>
              </a:rPr>
              <a:t>Uso y vegetación:</a:t>
            </a:r>
            <a:r>
              <a:rPr lang="es-AR" sz="3600" dirty="0" smtClean="0">
                <a:latin typeface="+mj-lt"/>
              </a:rPr>
              <a:t> Apto para uso</a:t>
            </a:r>
          </a:p>
          <a:p>
            <a:pPr>
              <a:buNone/>
            </a:pPr>
            <a:r>
              <a:rPr lang="es-AR" sz="3600" dirty="0" smtClean="0">
                <a:latin typeface="+mj-lt"/>
              </a:rPr>
              <a:t>agrícola, además, se lo utiliza</a:t>
            </a:r>
          </a:p>
          <a:p>
            <a:pPr>
              <a:buNone/>
            </a:pPr>
            <a:r>
              <a:rPr lang="es-AR" sz="3600" dirty="0" smtClean="0">
                <a:latin typeface="+mj-lt"/>
              </a:rPr>
              <a:t>para forrajes y praderas. </a:t>
            </a:r>
          </a:p>
          <a:p>
            <a:pPr>
              <a:buNone/>
            </a:pPr>
            <a:endParaRPr lang="es-AR" sz="3600" dirty="0" smtClean="0">
              <a:latin typeface="+mj-lt"/>
            </a:endParaRPr>
          </a:p>
          <a:p>
            <a:pPr>
              <a:buNone/>
            </a:pPr>
            <a:r>
              <a:rPr lang="es-AR" sz="3600" b="1" dirty="0" smtClean="0">
                <a:latin typeface="+mj-lt"/>
              </a:rPr>
              <a:t>Capacidad de uso: </a:t>
            </a:r>
            <a:r>
              <a:rPr lang="es-AR" sz="3600" dirty="0" smtClean="0">
                <a:latin typeface="+mj-lt"/>
              </a:rPr>
              <a:t>III w</a:t>
            </a:r>
          </a:p>
          <a:p>
            <a:endParaRPr lang="es-AR" sz="3600" dirty="0" smtClean="0">
              <a:latin typeface="+mj-lt"/>
            </a:endParaRPr>
          </a:p>
          <a:p>
            <a:pPr>
              <a:buNone/>
            </a:pPr>
            <a:r>
              <a:rPr lang="es-AR" sz="3600" b="1" dirty="0" smtClean="0">
                <a:latin typeface="+mj-lt"/>
              </a:rPr>
              <a:t>Limitaciones de uso:</a:t>
            </a:r>
            <a:r>
              <a:rPr lang="es-AR" sz="3600" dirty="0" smtClean="0">
                <a:latin typeface="+mj-lt"/>
              </a:rPr>
              <a:t> Drenaje.</a:t>
            </a:r>
          </a:p>
          <a:p>
            <a:endParaRPr lang="es-AR" sz="2900" dirty="0" smtClean="0">
              <a:latin typeface="+mj-lt"/>
            </a:endParaRPr>
          </a:p>
          <a:p>
            <a:pPr>
              <a:buNone/>
            </a:pPr>
            <a:endParaRPr lang="es-AR" sz="2900" dirty="0" smtClean="0">
              <a:latin typeface="+mj-lt"/>
            </a:endParaRPr>
          </a:p>
          <a:p>
            <a:endParaRPr lang="es-AR" dirty="0"/>
          </a:p>
        </p:txBody>
      </p:sp>
      <p:sp>
        <p:nvSpPr>
          <p:cNvPr id="5" name="4 Título"/>
          <p:cNvSpPr>
            <a:spLocks noGrp="1"/>
          </p:cNvSpPr>
          <p:nvPr>
            <p:ph type="title"/>
          </p:nvPr>
        </p:nvSpPr>
        <p:spPr>
          <a:xfrm>
            <a:off x="457200" y="704088"/>
            <a:ext cx="8229600" cy="636680"/>
          </a:xfrm>
        </p:spPr>
        <p:txBody>
          <a:bodyPr>
            <a:normAutofit fontScale="90000"/>
          </a:bodyPr>
          <a:lstStyle/>
          <a:p>
            <a:r>
              <a:rPr lang="es-AR" sz="4000" dirty="0" smtClean="0">
                <a:solidFill>
                  <a:schemeClr val="tx1"/>
                </a:solidFill>
              </a:rPr>
              <a:t>Materiales y métodos</a:t>
            </a:r>
            <a:endParaRPr lang="es-AR" sz="40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692696"/>
            <a:ext cx="7851648" cy="648072"/>
          </a:xfrm>
        </p:spPr>
        <p:txBody>
          <a:bodyPr>
            <a:normAutofit/>
          </a:bodyPr>
          <a:lstStyle/>
          <a:p>
            <a:pPr algn="l"/>
            <a:r>
              <a:rPr lang="es-AR" sz="4000" dirty="0" smtClean="0">
                <a:solidFill>
                  <a:schemeClr val="bg1"/>
                </a:solidFill>
              </a:rPr>
              <a:t>Materiales y métodos</a:t>
            </a:r>
            <a:endParaRPr lang="es-AR" sz="4000" dirty="0">
              <a:solidFill>
                <a:schemeClr val="bg1"/>
              </a:solidFill>
            </a:endParaRPr>
          </a:p>
        </p:txBody>
      </p:sp>
      <p:sp>
        <p:nvSpPr>
          <p:cNvPr id="3" name="2 Subtítulo"/>
          <p:cNvSpPr>
            <a:spLocks noGrp="1"/>
          </p:cNvSpPr>
          <p:nvPr>
            <p:ph type="subTitle" idx="1"/>
          </p:nvPr>
        </p:nvSpPr>
        <p:spPr>
          <a:xfrm>
            <a:off x="533400" y="1412776"/>
            <a:ext cx="7854696" cy="4896544"/>
          </a:xfrm>
        </p:spPr>
        <p:txBody>
          <a:bodyPr>
            <a:normAutofit/>
          </a:bodyPr>
          <a:lstStyle/>
          <a:p>
            <a:pPr algn="l"/>
            <a:r>
              <a:rPr lang="es-AR" sz="2400" dirty="0" smtClean="0">
                <a:solidFill>
                  <a:schemeClr val="bg1"/>
                </a:solidFill>
                <a:latin typeface="+mj-lt"/>
              </a:rPr>
              <a:t>Análisis de suelo Lote Nº 14. Establecimiento El Pingo</a:t>
            </a: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2400" dirty="0" smtClean="0">
              <a:solidFill>
                <a:schemeClr val="bg1"/>
              </a:solidFill>
              <a:latin typeface="+mj-lt"/>
            </a:endParaRPr>
          </a:p>
          <a:p>
            <a:pPr algn="l"/>
            <a:endParaRPr lang="es-AR" sz="1600" dirty="0" smtClean="0">
              <a:solidFill>
                <a:schemeClr val="bg1"/>
              </a:solidFill>
              <a:latin typeface="+mj-lt"/>
            </a:endParaRPr>
          </a:p>
          <a:p>
            <a:pPr algn="l"/>
            <a:r>
              <a:rPr lang="es-AR" sz="1600" dirty="0" smtClean="0">
                <a:solidFill>
                  <a:schemeClr val="bg1"/>
                </a:solidFill>
                <a:latin typeface="+mj-lt"/>
              </a:rPr>
              <a:t>Tabla: Valores de análisis de suelo de los lotes pertenecientes a los sistemas de siembra SS y SD. Valores según laboratorio de Edafología de la FCA-UNLZ. Fecha de análisis 17/03/2015</a:t>
            </a:r>
          </a:p>
          <a:p>
            <a:pPr algn="l"/>
            <a:endParaRPr lang="es-AR" dirty="0"/>
          </a:p>
        </p:txBody>
      </p:sp>
      <p:graphicFrame>
        <p:nvGraphicFramePr>
          <p:cNvPr id="5" name="4 Tabla"/>
          <p:cNvGraphicFramePr>
            <a:graphicFrameLocks noGrp="1"/>
          </p:cNvGraphicFramePr>
          <p:nvPr/>
        </p:nvGraphicFramePr>
        <p:xfrm>
          <a:off x="323525" y="2132856"/>
          <a:ext cx="8424941" cy="2560320"/>
        </p:xfrm>
        <a:graphic>
          <a:graphicData uri="http://schemas.openxmlformats.org/drawingml/2006/table">
            <a:tbl>
              <a:tblPr firstRow="1" bandRow="1">
                <a:tableStyleId>{00A15C55-8517-42AA-B614-E9B94910E393}</a:tableStyleId>
              </a:tblPr>
              <a:tblGrid>
                <a:gridCol w="1203563"/>
                <a:gridCol w="1203563"/>
                <a:gridCol w="1203563"/>
                <a:gridCol w="1203563"/>
                <a:gridCol w="1203563"/>
                <a:gridCol w="1203563"/>
                <a:gridCol w="1203563"/>
              </a:tblGrid>
              <a:tr h="186876">
                <a:tc>
                  <a:txBody>
                    <a:bodyPr/>
                    <a:lstStyle/>
                    <a:p>
                      <a:r>
                        <a:rPr lang="es-AR" dirty="0" smtClean="0">
                          <a:solidFill>
                            <a:schemeClr val="bg1"/>
                          </a:solidFill>
                          <a:latin typeface="+mj-lt"/>
                        </a:rPr>
                        <a:t>Lote</a:t>
                      </a:r>
                      <a:endParaRPr lang="es-AR" dirty="0">
                        <a:solidFill>
                          <a:schemeClr val="bg1"/>
                        </a:solidFill>
                        <a:latin typeface="+mj-lt"/>
                      </a:endParaRPr>
                    </a:p>
                  </a:txBody>
                  <a:tcPr/>
                </a:tc>
                <a:tc>
                  <a:txBody>
                    <a:bodyPr/>
                    <a:lstStyle/>
                    <a:p>
                      <a:r>
                        <a:rPr lang="es-AR" dirty="0" smtClean="0">
                          <a:solidFill>
                            <a:schemeClr val="bg1"/>
                          </a:solidFill>
                          <a:latin typeface="+mj-lt"/>
                        </a:rPr>
                        <a:t>Tecnología</a:t>
                      </a:r>
                      <a:endParaRPr lang="es-AR" dirty="0">
                        <a:solidFill>
                          <a:schemeClr val="bg1"/>
                        </a:solidFill>
                        <a:latin typeface="+mj-lt"/>
                      </a:endParaRPr>
                    </a:p>
                  </a:txBody>
                  <a:tcPr/>
                </a:tc>
                <a:tc>
                  <a:txBody>
                    <a:bodyPr/>
                    <a:lstStyle/>
                    <a:p>
                      <a:r>
                        <a:rPr lang="es-AR" dirty="0" smtClean="0">
                          <a:solidFill>
                            <a:schemeClr val="bg1"/>
                          </a:solidFill>
                          <a:latin typeface="+mj-lt"/>
                        </a:rPr>
                        <a:t>PH (1:2.5)</a:t>
                      </a:r>
                      <a:endParaRPr lang="es-AR" dirty="0">
                        <a:solidFill>
                          <a:schemeClr val="bg1"/>
                        </a:solidFill>
                        <a:latin typeface="+mj-lt"/>
                      </a:endParaRPr>
                    </a:p>
                  </a:txBody>
                  <a:tcPr/>
                </a:tc>
                <a:tc>
                  <a:txBody>
                    <a:bodyPr/>
                    <a:lstStyle/>
                    <a:p>
                      <a:r>
                        <a:rPr lang="es-AR" dirty="0" smtClean="0">
                          <a:solidFill>
                            <a:schemeClr val="bg1"/>
                          </a:solidFill>
                          <a:latin typeface="+mj-lt"/>
                        </a:rPr>
                        <a:t>CE</a:t>
                      </a:r>
                      <a:r>
                        <a:rPr lang="es-AR" baseline="0" dirty="0" smtClean="0">
                          <a:solidFill>
                            <a:schemeClr val="bg1"/>
                          </a:solidFill>
                          <a:latin typeface="+mj-lt"/>
                        </a:rPr>
                        <a:t> agua </a:t>
                      </a:r>
                      <a:r>
                        <a:rPr lang="es-AR" baseline="0" dirty="0" err="1" smtClean="0">
                          <a:solidFill>
                            <a:schemeClr val="bg1"/>
                          </a:solidFill>
                          <a:latin typeface="+mj-lt"/>
                        </a:rPr>
                        <a:t>ds</a:t>
                      </a:r>
                      <a:r>
                        <a:rPr lang="es-AR" baseline="0" dirty="0" smtClean="0">
                          <a:solidFill>
                            <a:schemeClr val="bg1"/>
                          </a:solidFill>
                          <a:latin typeface="+mj-lt"/>
                        </a:rPr>
                        <a:t>/m</a:t>
                      </a:r>
                      <a:endParaRPr lang="es-AR" dirty="0">
                        <a:solidFill>
                          <a:schemeClr val="bg1"/>
                        </a:solidFill>
                        <a:latin typeface="+mj-lt"/>
                      </a:endParaRPr>
                    </a:p>
                  </a:txBody>
                  <a:tcPr/>
                </a:tc>
                <a:tc>
                  <a:txBody>
                    <a:bodyPr/>
                    <a:lstStyle/>
                    <a:p>
                      <a:r>
                        <a:rPr lang="es-AR" dirty="0" smtClean="0">
                          <a:solidFill>
                            <a:schemeClr val="bg1"/>
                          </a:solidFill>
                          <a:latin typeface="+mj-lt"/>
                        </a:rPr>
                        <a:t>Carbono oxidable</a:t>
                      </a:r>
                      <a:endParaRPr lang="es-AR" dirty="0">
                        <a:solidFill>
                          <a:schemeClr val="bg1"/>
                        </a:solidFill>
                        <a:latin typeface="+mj-lt"/>
                      </a:endParaRPr>
                    </a:p>
                  </a:txBody>
                  <a:tcPr/>
                </a:tc>
                <a:tc>
                  <a:txBody>
                    <a:bodyPr/>
                    <a:lstStyle/>
                    <a:p>
                      <a:r>
                        <a:rPr lang="es-AR" dirty="0" smtClean="0">
                          <a:solidFill>
                            <a:schemeClr val="bg1"/>
                          </a:solidFill>
                          <a:latin typeface="+mj-lt"/>
                        </a:rPr>
                        <a:t>Materia Orgánica total</a:t>
                      </a:r>
                      <a:endParaRPr lang="es-AR" dirty="0">
                        <a:solidFill>
                          <a:schemeClr val="bg1"/>
                        </a:solidFill>
                        <a:latin typeface="+mj-lt"/>
                      </a:endParaRPr>
                    </a:p>
                  </a:txBody>
                  <a:tcPr/>
                </a:tc>
                <a:tc>
                  <a:txBody>
                    <a:bodyPr/>
                    <a:lstStyle/>
                    <a:p>
                      <a:r>
                        <a:rPr lang="es-AR" dirty="0" smtClean="0">
                          <a:solidFill>
                            <a:schemeClr val="bg1"/>
                          </a:solidFill>
                          <a:latin typeface="+mj-lt"/>
                        </a:rPr>
                        <a:t>Fosforo</a:t>
                      </a:r>
                    </a:p>
                    <a:p>
                      <a:r>
                        <a:rPr lang="es-AR" dirty="0" smtClean="0">
                          <a:solidFill>
                            <a:schemeClr val="bg1"/>
                          </a:solidFill>
                          <a:latin typeface="+mj-lt"/>
                        </a:rPr>
                        <a:t>Mg/kg (ppm)</a:t>
                      </a:r>
                      <a:endParaRPr lang="es-AR" dirty="0">
                        <a:solidFill>
                          <a:schemeClr val="bg1"/>
                        </a:solidFill>
                        <a:latin typeface="+mj-lt"/>
                      </a:endParaRPr>
                    </a:p>
                  </a:txBody>
                  <a:tcPr/>
                </a:tc>
              </a:tr>
              <a:tr h="186876">
                <a:tc>
                  <a:txBody>
                    <a:bodyPr/>
                    <a:lstStyle/>
                    <a:p>
                      <a:r>
                        <a:rPr lang="es-AR" dirty="0" smtClean="0">
                          <a:latin typeface="+mj-lt"/>
                        </a:rPr>
                        <a:t>1</a:t>
                      </a:r>
                      <a:endParaRPr lang="es-AR" dirty="0">
                        <a:latin typeface="+mj-lt"/>
                      </a:endParaRPr>
                    </a:p>
                  </a:txBody>
                  <a:tcPr/>
                </a:tc>
                <a:tc>
                  <a:txBody>
                    <a:bodyPr/>
                    <a:lstStyle/>
                    <a:p>
                      <a:r>
                        <a:rPr lang="es-AR" dirty="0" smtClean="0">
                          <a:latin typeface="+mj-lt"/>
                        </a:rPr>
                        <a:t>SS</a:t>
                      </a:r>
                      <a:endParaRPr lang="es-AR" dirty="0">
                        <a:latin typeface="+mj-lt"/>
                      </a:endParaRPr>
                    </a:p>
                  </a:txBody>
                  <a:tcPr/>
                </a:tc>
                <a:tc>
                  <a:txBody>
                    <a:bodyPr/>
                    <a:lstStyle/>
                    <a:p>
                      <a:r>
                        <a:rPr lang="es-AR" dirty="0" smtClean="0">
                          <a:latin typeface="+mj-lt"/>
                        </a:rPr>
                        <a:t>5.26</a:t>
                      </a:r>
                      <a:endParaRPr lang="es-AR" dirty="0">
                        <a:latin typeface="+mj-lt"/>
                      </a:endParaRPr>
                    </a:p>
                  </a:txBody>
                  <a:tcPr/>
                </a:tc>
                <a:tc>
                  <a:txBody>
                    <a:bodyPr/>
                    <a:lstStyle/>
                    <a:p>
                      <a:r>
                        <a:rPr lang="es-AR" dirty="0" smtClean="0">
                          <a:latin typeface="+mj-lt"/>
                        </a:rPr>
                        <a:t>0.17</a:t>
                      </a:r>
                      <a:endParaRPr lang="es-AR" dirty="0">
                        <a:latin typeface="+mj-lt"/>
                      </a:endParaRPr>
                    </a:p>
                  </a:txBody>
                  <a:tcPr/>
                </a:tc>
                <a:tc>
                  <a:txBody>
                    <a:bodyPr/>
                    <a:lstStyle/>
                    <a:p>
                      <a:r>
                        <a:rPr lang="es-AR" dirty="0" smtClean="0">
                          <a:latin typeface="+mj-lt"/>
                        </a:rPr>
                        <a:t>2.71</a:t>
                      </a:r>
                      <a:endParaRPr lang="es-AR" dirty="0">
                        <a:latin typeface="+mj-lt"/>
                      </a:endParaRPr>
                    </a:p>
                  </a:txBody>
                  <a:tcPr/>
                </a:tc>
                <a:tc>
                  <a:txBody>
                    <a:bodyPr/>
                    <a:lstStyle/>
                    <a:p>
                      <a:r>
                        <a:rPr lang="es-AR" dirty="0" smtClean="0">
                          <a:latin typeface="+mj-lt"/>
                        </a:rPr>
                        <a:t>4.68</a:t>
                      </a:r>
                      <a:endParaRPr lang="es-AR" dirty="0">
                        <a:latin typeface="+mj-lt"/>
                      </a:endParaRPr>
                    </a:p>
                  </a:txBody>
                  <a:tcPr/>
                </a:tc>
                <a:tc>
                  <a:txBody>
                    <a:bodyPr/>
                    <a:lstStyle/>
                    <a:p>
                      <a:r>
                        <a:rPr lang="es-AR" dirty="0" smtClean="0">
                          <a:latin typeface="+mj-lt"/>
                        </a:rPr>
                        <a:t>12</a:t>
                      </a:r>
                      <a:endParaRPr lang="es-AR" dirty="0">
                        <a:latin typeface="+mj-lt"/>
                      </a:endParaRPr>
                    </a:p>
                  </a:txBody>
                  <a:tcPr/>
                </a:tc>
              </a:tr>
              <a:tr h="186876">
                <a:tc>
                  <a:txBody>
                    <a:bodyPr/>
                    <a:lstStyle/>
                    <a:p>
                      <a:r>
                        <a:rPr lang="es-AR" dirty="0" smtClean="0">
                          <a:latin typeface="+mj-lt"/>
                        </a:rPr>
                        <a:t>2</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5.26</a:t>
                      </a:r>
                      <a:endParaRPr lang="es-AR" dirty="0">
                        <a:latin typeface="+mj-lt"/>
                      </a:endParaRPr>
                    </a:p>
                  </a:txBody>
                  <a:tcPr/>
                </a:tc>
                <a:tc>
                  <a:txBody>
                    <a:bodyPr/>
                    <a:lstStyle/>
                    <a:p>
                      <a:r>
                        <a:rPr lang="es-AR" dirty="0" smtClean="0">
                          <a:latin typeface="+mj-lt"/>
                        </a:rPr>
                        <a:t>0.17</a:t>
                      </a:r>
                      <a:endParaRPr lang="es-AR" dirty="0">
                        <a:latin typeface="+mj-lt"/>
                      </a:endParaRPr>
                    </a:p>
                  </a:txBody>
                  <a:tcPr/>
                </a:tc>
                <a:tc>
                  <a:txBody>
                    <a:bodyPr/>
                    <a:lstStyle/>
                    <a:p>
                      <a:r>
                        <a:rPr lang="es-AR" dirty="0" smtClean="0">
                          <a:latin typeface="+mj-lt"/>
                        </a:rPr>
                        <a:t>2.38</a:t>
                      </a:r>
                      <a:endParaRPr lang="es-AR" dirty="0">
                        <a:latin typeface="+mj-lt"/>
                      </a:endParaRPr>
                    </a:p>
                  </a:txBody>
                  <a:tcPr/>
                </a:tc>
                <a:tc>
                  <a:txBody>
                    <a:bodyPr/>
                    <a:lstStyle/>
                    <a:p>
                      <a:r>
                        <a:rPr lang="es-AR" dirty="0" smtClean="0">
                          <a:latin typeface="+mj-lt"/>
                        </a:rPr>
                        <a:t>4.10</a:t>
                      </a:r>
                      <a:endParaRPr lang="es-AR" dirty="0">
                        <a:latin typeface="+mj-lt"/>
                      </a:endParaRPr>
                    </a:p>
                  </a:txBody>
                  <a:tcPr/>
                </a:tc>
                <a:tc>
                  <a:txBody>
                    <a:bodyPr/>
                    <a:lstStyle/>
                    <a:p>
                      <a:r>
                        <a:rPr lang="es-AR" dirty="0" smtClean="0">
                          <a:latin typeface="+mj-lt"/>
                        </a:rPr>
                        <a:t>12</a:t>
                      </a:r>
                      <a:endParaRPr lang="es-AR" dirty="0">
                        <a:latin typeface="+mj-lt"/>
                      </a:endParaRPr>
                    </a:p>
                  </a:txBody>
                  <a:tcPr/>
                </a:tc>
              </a:tr>
              <a:tr h="186876">
                <a:tc>
                  <a:txBody>
                    <a:bodyPr/>
                    <a:lstStyle/>
                    <a:p>
                      <a:r>
                        <a:rPr lang="es-AR" dirty="0" smtClean="0">
                          <a:latin typeface="+mj-lt"/>
                        </a:rPr>
                        <a:t>Valor óptimo alfalfa</a:t>
                      </a:r>
                      <a:endParaRPr lang="es-AR" dirty="0">
                        <a:latin typeface="+mj-lt"/>
                      </a:endParaRPr>
                    </a:p>
                  </a:txBody>
                  <a:tcPr/>
                </a:tc>
                <a:tc>
                  <a:txBody>
                    <a:bodyPr/>
                    <a:lstStyle/>
                    <a:p>
                      <a:endParaRPr lang="es-AR">
                        <a:latin typeface="+mj-lt"/>
                      </a:endParaRPr>
                    </a:p>
                  </a:txBody>
                  <a:tcPr/>
                </a:tc>
                <a:tc>
                  <a:txBody>
                    <a:bodyPr/>
                    <a:lstStyle/>
                    <a:p>
                      <a:r>
                        <a:rPr lang="es-AR" dirty="0" smtClean="0">
                          <a:latin typeface="+mj-lt"/>
                        </a:rPr>
                        <a:t>6.7 a 6.9</a:t>
                      </a:r>
                      <a:endParaRPr lang="es-AR" dirty="0">
                        <a:latin typeface="+mj-lt"/>
                      </a:endParaRPr>
                    </a:p>
                  </a:txBody>
                  <a:tcPr/>
                </a:tc>
                <a:tc>
                  <a:txBody>
                    <a:bodyPr/>
                    <a:lstStyle/>
                    <a:p>
                      <a:r>
                        <a:rPr lang="es-AR" dirty="0" smtClean="0">
                          <a:latin typeface="+mj-lt"/>
                        </a:rPr>
                        <a:t>&lt;8</a:t>
                      </a:r>
                      <a:endParaRPr lang="es-AR" dirty="0">
                        <a:latin typeface="+mj-lt"/>
                      </a:endParaRPr>
                    </a:p>
                  </a:txBody>
                  <a:tcPr/>
                </a:tc>
                <a:tc>
                  <a:txBody>
                    <a:bodyPr/>
                    <a:lstStyle/>
                    <a:p>
                      <a:endParaRPr lang="es-AR">
                        <a:latin typeface="+mj-lt"/>
                      </a:endParaRPr>
                    </a:p>
                  </a:txBody>
                  <a:tcPr/>
                </a:tc>
                <a:tc>
                  <a:txBody>
                    <a:bodyPr/>
                    <a:lstStyle/>
                    <a:p>
                      <a:r>
                        <a:rPr lang="es-AR" dirty="0" smtClean="0">
                          <a:latin typeface="+mj-lt"/>
                        </a:rPr>
                        <a:t>3</a:t>
                      </a:r>
                      <a:endParaRPr lang="es-AR" dirty="0">
                        <a:latin typeface="+mj-lt"/>
                      </a:endParaRPr>
                    </a:p>
                  </a:txBody>
                  <a:tcPr/>
                </a:tc>
                <a:tc>
                  <a:txBody>
                    <a:bodyPr/>
                    <a:lstStyle/>
                    <a:p>
                      <a:r>
                        <a:rPr lang="es-AR" dirty="0" smtClean="0">
                          <a:latin typeface="+mj-lt"/>
                        </a:rPr>
                        <a:t>20</a:t>
                      </a:r>
                      <a:endParaRPr lang="es-AR" dirty="0">
                        <a:latin typeface="+mj-lt"/>
                      </a:endParaRPr>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548680"/>
            <a:ext cx="7851648" cy="720080"/>
          </a:xfrm>
        </p:spPr>
        <p:txBody>
          <a:bodyPr>
            <a:normAutofit/>
          </a:bodyPr>
          <a:lstStyle/>
          <a:p>
            <a:pPr algn="l"/>
            <a:r>
              <a:rPr lang="es-AR" sz="4000" dirty="0" smtClean="0">
                <a:solidFill>
                  <a:schemeClr val="bg1"/>
                </a:solidFill>
              </a:rPr>
              <a:t>Materiales y métodos</a:t>
            </a:r>
            <a:endParaRPr lang="es-AR" sz="4000" dirty="0">
              <a:solidFill>
                <a:schemeClr val="bg1"/>
              </a:solidFill>
            </a:endParaRPr>
          </a:p>
        </p:txBody>
      </p:sp>
      <p:sp>
        <p:nvSpPr>
          <p:cNvPr id="3" name="2 Subtítulo"/>
          <p:cNvSpPr>
            <a:spLocks noGrp="1"/>
          </p:cNvSpPr>
          <p:nvPr>
            <p:ph type="subTitle" idx="1"/>
          </p:nvPr>
        </p:nvSpPr>
        <p:spPr>
          <a:xfrm>
            <a:off x="251520" y="1484784"/>
            <a:ext cx="8640960" cy="5184576"/>
          </a:xfrm>
        </p:spPr>
        <p:txBody>
          <a:bodyPr>
            <a:normAutofit fontScale="92500" lnSpcReduction="20000"/>
          </a:bodyPr>
          <a:lstStyle/>
          <a:p>
            <a:pPr algn="l"/>
            <a:r>
              <a:rPr lang="es-AR" sz="2400" u="sng" dirty="0" smtClean="0">
                <a:solidFill>
                  <a:schemeClr val="bg1"/>
                </a:solidFill>
                <a:latin typeface="+mj-lt"/>
              </a:rPr>
              <a:t>Análisis de </a:t>
            </a:r>
            <a:r>
              <a:rPr lang="es-AR" sz="2400" u="sng" dirty="0" err="1" smtClean="0">
                <a:solidFill>
                  <a:schemeClr val="bg1"/>
                </a:solidFill>
                <a:latin typeface="+mj-lt"/>
              </a:rPr>
              <a:t>penetrometria</a:t>
            </a:r>
            <a:r>
              <a:rPr lang="es-AR" sz="2400" u="sng" dirty="0" smtClean="0">
                <a:solidFill>
                  <a:schemeClr val="bg1"/>
                </a:solidFill>
                <a:latin typeface="+mj-lt"/>
              </a:rPr>
              <a:t>:  </a:t>
            </a:r>
            <a:r>
              <a:rPr lang="es-AR" sz="2400" dirty="0" smtClean="0">
                <a:solidFill>
                  <a:schemeClr val="bg1"/>
                </a:solidFill>
                <a:latin typeface="+mj-lt"/>
              </a:rPr>
              <a:t>Lote Nº 14.Establecimiento El Pingo</a:t>
            </a:r>
          </a:p>
          <a:p>
            <a:pPr algn="l"/>
            <a:r>
              <a:rPr lang="es-AR" sz="2400" dirty="0" smtClean="0">
                <a:solidFill>
                  <a:schemeClr val="bg1"/>
                </a:solidFill>
                <a:latin typeface="+mj-lt"/>
              </a:rPr>
              <a:t> </a:t>
            </a:r>
          </a:p>
          <a:p>
            <a:pPr algn="l"/>
            <a:r>
              <a:rPr lang="es-AR" sz="2400" dirty="0" smtClean="0">
                <a:solidFill>
                  <a:schemeClr val="bg1"/>
                </a:solidFill>
                <a:latin typeface="+mj-lt"/>
              </a:rPr>
              <a:t> </a:t>
            </a:r>
            <a:r>
              <a:rPr lang="es-AR" sz="2000" b="1" dirty="0" smtClean="0">
                <a:solidFill>
                  <a:schemeClr val="bg1"/>
                </a:solidFill>
                <a:latin typeface="+mj-lt"/>
              </a:rPr>
              <a:t>LOTE Nº 1 Tecnología de siembra SD     LOTE Nº 2Tecnología de siembra SS</a:t>
            </a: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endParaRPr lang="es-AR" dirty="0" smtClean="0">
              <a:latin typeface="+mj-lt"/>
            </a:endParaRPr>
          </a:p>
          <a:p>
            <a:pPr algn="l"/>
            <a:r>
              <a:rPr lang="es-AR" sz="1600" dirty="0" smtClean="0">
                <a:solidFill>
                  <a:schemeClr val="bg1"/>
                </a:solidFill>
                <a:latin typeface="+mj-lt"/>
              </a:rPr>
              <a:t>Grafico: Resistencia (</a:t>
            </a:r>
            <a:r>
              <a:rPr lang="es-AR" sz="1600" dirty="0" err="1" smtClean="0">
                <a:solidFill>
                  <a:schemeClr val="bg1"/>
                </a:solidFill>
                <a:latin typeface="+mj-lt"/>
              </a:rPr>
              <a:t>kgr</a:t>
            </a:r>
            <a:r>
              <a:rPr lang="es-AR" sz="1600" dirty="0" smtClean="0">
                <a:solidFill>
                  <a:schemeClr val="bg1"/>
                </a:solidFill>
                <a:latin typeface="+mj-lt"/>
              </a:rPr>
              <a:t>/cm</a:t>
            </a:r>
            <a:r>
              <a:rPr lang="es-AR" sz="1600" baseline="30000" dirty="0" smtClean="0">
                <a:solidFill>
                  <a:schemeClr val="bg1"/>
                </a:solidFill>
                <a:latin typeface="+mj-lt"/>
              </a:rPr>
              <a:t>2</a:t>
            </a:r>
            <a:r>
              <a:rPr lang="es-AR" sz="1600" dirty="0" smtClean="0">
                <a:solidFill>
                  <a:schemeClr val="bg1"/>
                </a:solidFill>
                <a:latin typeface="+mj-lt"/>
              </a:rPr>
              <a:t>) a la penetración de raíces en cada lote utilizado para la evaluación de las tecnologías de siembra Doble (LOTE 1) y Siembra Simple (LOTE 2</a:t>
            </a:r>
            <a:r>
              <a:rPr lang="es-AR" sz="1600" dirty="0" smtClean="0">
                <a:solidFill>
                  <a:schemeClr val="bg1"/>
                </a:solidFill>
              </a:rPr>
              <a:t>). </a:t>
            </a:r>
          </a:p>
          <a:p>
            <a:pPr algn="l"/>
            <a:endParaRPr lang="es-AR" sz="2000" dirty="0">
              <a:latin typeface="+mj-lt"/>
            </a:endParaRPr>
          </a:p>
        </p:txBody>
      </p:sp>
      <p:pic>
        <p:nvPicPr>
          <p:cNvPr id="4" name="Gráfico 1"/>
          <p:cNvPicPr/>
          <p:nvPr/>
        </p:nvPicPr>
        <p:blipFill>
          <a:blip r:embed="rId2" cstate="print"/>
          <a:srcRect/>
          <a:stretch>
            <a:fillRect/>
          </a:stretch>
        </p:blipFill>
        <p:spPr bwMode="auto">
          <a:xfrm>
            <a:off x="395536" y="2636912"/>
            <a:ext cx="3528392" cy="3024336"/>
          </a:xfrm>
          <a:prstGeom prst="rect">
            <a:avLst/>
          </a:prstGeom>
          <a:noFill/>
          <a:ln w="9525">
            <a:noFill/>
            <a:miter lim="800000"/>
            <a:headEnd/>
            <a:tailEnd/>
          </a:ln>
        </p:spPr>
      </p:pic>
      <p:pic>
        <p:nvPicPr>
          <p:cNvPr id="5" name="Gráfico 2"/>
          <p:cNvPicPr/>
          <p:nvPr/>
        </p:nvPicPr>
        <p:blipFill>
          <a:blip r:embed="rId3" cstate="print"/>
          <a:srcRect/>
          <a:stretch>
            <a:fillRect/>
          </a:stretch>
        </p:blipFill>
        <p:spPr bwMode="auto">
          <a:xfrm>
            <a:off x="4355976" y="2636912"/>
            <a:ext cx="3600400" cy="30243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692696"/>
            <a:ext cx="7851648" cy="792088"/>
          </a:xfrm>
        </p:spPr>
        <p:txBody>
          <a:bodyPr>
            <a:normAutofit/>
          </a:bodyPr>
          <a:lstStyle/>
          <a:p>
            <a:pPr algn="l"/>
            <a:r>
              <a:rPr lang="es-AR" sz="4000" dirty="0" smtClean="0">
                <a:solidFill>
                  <a:schemeClr val="bg1"/>
                </a:solidFill>
              </a:rPr>
              <a:t>Introducción</a:t>
            </a:r>
            <a:endParaRPr lang="es-AR" sz="4000" dirty="0">
              <a:solidFill>
                <a:schemeClr val="bg1"/>
              </a:solidFill>
            </a:endParaRPr>
          </a:p>
        </p:txBody>
      </p:sp>
      <p:sp>
        <p:nvSpPr>
          <p:cNvPr id="3" name="2 Subtítulo"/>
          <p:cNvSpPr>
            <a:spLocks noGrp="1"/>
          </p:cNvSpPr>
          <p:nvPr>
            <p:ph type="subTitle" idx="1"/>
          </p:nvPr>
        </p:nvSpPr>
        <p:spPr>
          <a:xfrm>
            <a:off x="-32" y="1500174"/>
            <a:ext cx="8643998" cy="4500594"/>
          </a:xfrm>
        </p:spPr>
        <p:txBody>
          <a:bodyPr>
            <a:noAutofit/>
          </a:bodyPr>
          <a:lstStyle/>
          <a:p>
            <a:pPr algn="l"/>
            <a:r>
              <a:rPr lang="es-AR" sz="2400" dirty="0" smtClean="0">
                <a:solidFill>
                  <a:schemeClr val="bg1"/>
                </a:solidFill>
                <a:latin typeface="+mj-lt"/>
              </a:rPr>
              <a:t>Alfalfa (</a:t>
            </a:r>
            <a:r>
              <a:rPr lang="es-AR" sz="2400" i="1" dirty="0" err="1" smtClean="0">
                <a:solidFill>
                  <a:schemeClr val="bg1"/>
                </a:solidFill>
                <a:latin typeface="+mj-lt"/>
              </a:rPr>
              <a:t>Medicago</a:t>
            </a:r>
            <a:r>
              <a:rPr lang="es-AR" sz="2400" i="1" dirty="0" smtClean="0">
                <a:solidFill>
                  <a:schemeClr val="bg1"/>
                </a:solidFill>
                <a:latin typeface="+mj-lt"/>
              </a:rPr>
              <a:t> sativa </a:t>
            </a:r>
            <a:r>
              <a:rPr lang="es-AR" sz="2400" dirty="0" smtClean="0">
                <a:solidFill>
                  <a:schemeClr val="bg1"/>
                </a:solidFill>
                <a:latin typeface="+mj-lt"/>
              </a:rPr>
              <a:t>L.) </a:t>
            </a:r>
          </a:p>
          <a:p>
            <a:pPr lvl="1" algn="l">
              <a:buFont typeface="Arial" pitchFamily="34" charset="0"/>
              <a:buChar char="•"/>
            </a:pPr>
            <a:r>
              <a:rPr lang="es-AR" dirty="0" smtClean="0">
                <a:solidFill>
                  <a:schemeClr val="bg1"/>
                </a:solidFill>
                <a:latin typeface="+mj-lt"/>
              </a:rPr>
              <a:t>Leguminosa forrajera perenne.</a:t>
            </a:r>
          </a:p>
          <a:p>
            <a:pPr lvl="1" algn="l">
              <a:buFont typeface="Arial" pitchFamily="34" charset="0"/>
              <a:buChar char="•"/>
            </a:pPr>
            <a:r>
              <a:rPr lang="es-AR" dirty="0" smtClean="0">
                <a:solidFill>
                  <a:schemeClr val="bg1"/>
                </a:solidFill>
                <a:latin typeface="+mj-lt"/>
              </a:rPr>
              <a:t>Principal especie forrajera del país.</a:t>
            </a:r>
          </a:p>
          <a:p>
            <a:pPr lvl="1" algn="l">
              <a:buFont typeface="Arial" pitchFamily="34" charset="0"/>
              <a:buChar char="•"/>
            </a:pPr>
            <a:r>
              <a:rPr lang="es-AR" dirty="0" smtClean="0">
                <a:solidFill>
                  <a:schemeClr val="bg1"/>
                </a:solidFill>
                <a:latin typeface="+mj-lt"/>
              </a:rPr>
              <a:t>Base de la producción de carne y leche en la Región Pampeana. </a:t>
            </a:r>
          </a:p>
          <a:p>
            <a:pPr lvl="2" algn="l">
              <a:buFont typeface="Arial" pitchFamily="34" charset="0"/>
              <a:buChar char="•"/>
            </a:pPr>
            <a:r>
              <a:rPr lang="es-AR" sz="2400" b="1" dirty="0" smtClean="0">
                <a:solidFill>
                  <a:schemeClr val="bg1"/>
                </a:solidFill>
                <a:latin typeface="+mj-lt"/>
              </a:rPr>
              <a:t>Altos rendimientos </a:t>
            </a:r>
            <a:r>
              <a:rPr lang="es-AR" sz="2400" dirty="0" smtClean="0">
                <a:solidFill>
                  <a:schemeClr val="bg1"/>
                </a:solidFill>
                <a:latin typeface="+mj-lt"/>
              </a:rPr>
              <a:t>de materia seca (MS) ha</a:t>
            </a:r>
            <a:r>
              <a:rPr lang="es-AR" sz="2400" baseline="30000" dirty="0" smtClean="0">
                <a:solidFill>
                  <a:schemeClr val="bg1"/>
                </a:solidFill>
                <a:latin typeface="+mj-lt"/>
              </a:rPr>
              <a:t>-1</a:t>
            </a:r>
            <a:r>
              <a:rPr lang="es-AR" sz="2400" dirty="0" smtClean="0">
                <a:solidFill>
                  <a:schemeClr val="bg1"/>
                </a:solidFill>
                <a:latin typeface="+mj-lt"/>
              </a:rPr>
              <a:t>.</a:t>
            </a:r>
          </a:p>
          <a:p>
            <a:pPr lvl="2" algn="l">
              <a:buFont typeface="Arial" pitchFamily="34" charset="0"/>
              <a:buChar char="•"/>
            </a:pPr>
            <a:r>
              <a:rPr lang="es-AR" sz="2400" b="1" dirty="0" smtClean="0">
                <a:solidFill>
                  <a:schemeClr val="bg1"/>
                </a:solidFill>
                <a:latin typeface="+mj-lt"/>
              </a:rPr>
              <a:t>Excelente calidad forrajera.</a:t>
            </a:r>
          </a:p>
          <a:p>
            <a:pPr lvl="2" algn="l">
              <a:buFont typeface="Arial" pitchFamily="34" charset="0"/>
              <a:buChar char="•"/>
            </a:pPr>
            <a:r>
              <a:rPr lang="es-AR" sz="2400" dirty="0" smtClean="0">
                <a:solidFill>
                  <a:schemeClr val="bg1"/>
                </a:solidFill>
                <a:latin typeface="+mj-lt"/>
              </a:rPr>
              <a:t>Gran </a:t>
            </a:r>
            <a:r>
              <a:rPr lang="es-AR" sz="2400" b="1" dirty="0" smtClean="0">
                <a:solidFill>
                  <a:schemeClr val="bg1"/>
                </a:solidFill>
                <a:latin typeface="+mj-lt"/>
              </a:rPr>
              <a:t>adaptabilidad </a:t>
            </a:r>
            <a:r>
              <a:rPr lang="es-AR" sz="2400" dirty="0" smtClean="0">
                <a:solidFill>
                  <a:schemeClr val="bg1"/>
                </a:solidFill>
                <a:latin typeface="+mj-lt"/>
              </a:rPr>
              <a:t>a diversas condiciones ambientales (suelo, clima y manejo).</a:t>
            </a:r>
          </a:p>
          <a:p>
            <a:pPr lvl="2" algn="l">
              <a:buFont typeface="Arial" pitchFamily="34" charset="0"/>
              <a:buChar char="•"/>
            </a:pPr>
            <a:r>
              <a:rPr lang="es-AR" sz="2400" dirty="0" smtClean="0">
                <a:solidFill>
                  <a:schemeClr val="bg1"/>
                </a:solidFill>
                <a:latin typeface="+mj-lt"/>
              </a:rPr>
              <a:t>Capacidad para la </a:t>
            </a:r>
            <a:r>
              <a:rPr lang="es-AR" sz="2400" b="1" dirty="0" smtClean="0">
                <a:solidFill>
                  <a:schemeClr val="bg1"/>
                </a:solidFill>
                <a:latin typeface="+mj-lt"/>
              </a:rPr>
              <a:t>fijación del Nitrógeno </a:t>
            </a:r>
            <a:r>
              <a:rPr lang="es-AR" sz="2400" dirty="0" smtClean="0">
                <a:solidFill>
                  <a:schemeClr val="bg1"/>
                </a:solidFill>
                <a:latin typeface="+mj-lt"/>
              </a:rPr>
              <a:t>atmosférico.</a:t>
            </a:r>
          </a:p>
          <a:p>
            <a:pPr lvl="3" algn="l">
              <a:buFont typeface="Arial" pitchFamily="34" charset="0"/>
              <a:buChar char="•"/>
            </a:pPr>
            <a:r>
              <a:rPr lang="es-AR" sz="2400" dirty="0" smtClean="0">
                <a:solidFill>
                  <a:schemeClr val="bg1"/>
                </a:solidFill>
                <a:latin typeface="+mj-lt"/>
              </a:rPr>
              <a:t>Simbiosis con </a:t>
            </a:r>
            <a:r>
              <a:rPr lang="es-AR" sz="2400" i="1" dirty="0" err="1" smtClean="0">
                <a:solidFill>
                  <a:schemeClr val="bg1"/>
                </a:solidFill>
                <a:latin typeface="+mj-lt"/>
              </a:rPr>
              <a:t>Sinorhizobium</a:t>
            </a:r>
            <a:r>
              <a:rPr lang="es-AR" sz="2400" i="1" dirty="0" smtClean="0">
                <a:solidFill>
                  <a:schemeClr val="bg1"/>
                </a:solidFill>
                <a:latin typeface="+mj-lt"/>
              </a:rPr>
              <a:t> </a:t>
            </a:r>
            <a:r>
              <a:rPr lang="es-AR" sz="2400" i="1" dirty="0" err="1" smtClean="0">
                <a:solidFill>
                  <a:schemeClr val="bg1"/>
                </a:solidFill>
                <a:latin typeface="+mj-lt"/>
              </a:rPr>
              <a:t>meliloti</a:t>
            </a:r>
            <a:r>
              <a:rPr lang="es-AR" sz="2400" dirty="0" smtClean="0">
                <a:solidFill>
                  <a:schemeClr val="bg1"/>
                </a:solidFill>
                <a:latin typeface="+mj-lt"/>
              </a:rPr>
              <a:t>.</a:t>
            </a:r>
            <a:endParaRPr lang="es-AR" sz="2400" dirty="0"/>
          </a:p>
        </p:txBody>
      </p:sp>
      <p:pic>
        <p:nvPicPr>
          <p:cNvPr id="1028" name="Picture 4" descr="http://www.albertsemillas.com.ar/archivos/banco/guia-de-siembra/100_6095.jpg"/>
          <p:cNvPicPr>
            <a:picLocks noChangeAspect="1" noChangeArrowheads="1"/>
          </p:cNvPicPr>
          <p:nvPr/>
        </p:nvPicPr>
        <p:blipFill>
          <a:blip r:embed="rId2" cstate="print"/>
          <a:srcRect/>
          <a:stretch>
            <a:fillRect/>
          </a:stretch>
        </p:blipFill>
        <p:spPr bwMode="auto">
          <a:xfrm>
            <a:off x="4929190" y="214290"/>
            <a:ext cx="3929090" cy="261775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836712"/>
            <a:ext cx="7851648" cy="792088"/>
          </a:xfrm>
        </p:spPr>
        <p:txBody>
          <a:bodyPr>
            <a:normAutofit/>
          </a:bodyPr>
          <a:lstStyle/>
          <a:p>
            <a:pPr algn="l"/>
            <a:r>
              <a:rPr lang="es-AR" sz="4000" dirty="0" smtClean="0">
                <a:solidFill>
                  <a:schemeClr val="bg1"/>
                </a:solidFill>
              </a:rPr>
              <a:t>Materiales y métodos</a:t>
            </a:r>
            <a:endParaRPr lang="es-AR" sz="4000" dirty="0">
              <a:solidFill>
                <a:schemeClr val="bg1"/>
              </a:solidFill>
            </a:endParaRPr>
          </a:p>
        </p:txBody>
      </p:sp>
      <p:sp>
        <p:nvSpPr>
          <p:cNvPr id="3" name="2 Subtítulo"/>
          <p:cNvSpPr>
            <a:spLocks noGrp="1"/>
          </p:cNvSpPr>
          <p:nvPr>
            <p:ph type="subTitle" idx="1"/>
          </p:nvPr>
        </p:nvSpPr>
        <p:spPr>
          <a:xfrm>
            <a:off x="533400" y="2348880"/>
            <a:ext cx="7854696" cy="2632256"/>
          </a:xfrm>
        </p:spPr>
        <p:txBody>
          <a:bodyPr>
            <a:normAutofit lnSpcReduction="10000"/>
          </a:bodyPr>
          <a:lstStyle/>
          <a:p>
            <a:pPr algn="l"/>
            <a:r>
              <a:rPr lang="es-AR" sz="2400" dirty="0" smtClean="0">
                <a:solidFill>
                  <a:schemeClr val="bg1"/>
                </a:solidFill>
                <a:latin typeface="+mj-lt"/>
              </a:rPr>
              <a:t>Se utilizó un Diseño Completo </a:t>
            </a:r>
            <a:r>
              <a:rPr lang="es-AR" sz="2400" dirty="0" err="1" smtClean="0">
                <a:solidFill>
                  <a:schemeClr val="bg1"/>
                </a:solidFill>
                <a:latin typeface="+mj-lt"/>
              </a:rPr>
              <a:t>Aleatorizado</a:t>
            </a:r>
            <a:r>
              <a:rPr lang="es-AR" sz="2400" dirty="0" smtClean="0">
                <a:solidFill>
                  <a:schemeClr val="bg1"/>
                </a:solidFill>
                <a:latin typeface="+mj-lt"/>
              </a:rPr>
              <a:t> (DCA) para el análisis estadístico de las muestras debido a la homogeneidad del lote.</a:t>
            </a:r>
          </a:p>
          <a:p>
            <a:pPr algn="l"/>
            <a:endParaRPr lang="es-AR" sz="2400" dirty="0" smtClean="0">
              <a:solidFill>
                <a:schemeClr val="bg1"/>
              </a:solidFill>
              <a:latin typeface="+mj-lt"/>
            </a:endParaRPr>
          </a:p>
          <a:p>
            <a:pPr algn="l"/>
            <a:r>
              <a:rPr lang="es-AR" sz="2400" dirty="0" smtClean="0">
                <a:solidFill>
                  <a:schemeClr val="bg1"/>
                </a:solidFill>
                <a:latin typeface="+mj-lt"/>
              </a:rPr>
              <a:t>La implementación de ambas tecnologías de siembra se llevo a cabo con el empleo de una sembradora de grano fino con cajón </a:t>
            </a:r>
            <a:r>
              <a:rPr lang="es-AR" sz="2400" dirty="0" err="1" smtClean="0">
                <a:solidFill>
                  <a:schemeClr val="bg1"/>
                </a:solidFill>
                <a:latin typeface="+mj-lt"/>
              </a:rPr>
              <a:t>alfalfero</a:t>
            </a:r>
            <a:r>
              <a:rPr lang="es-AR" sz="2400" dirty="0" smtClean="0">
                <a:solidFill>
                  <a:schemeClr val="bg1"/>
                </a:solidFill>
                <a:latin typeface="+mj-lt"/>
              </a:rPr>
              <a:t>. </a:t>
            </a:r>
            <a:endParaRPr lang="es-AR" sz="2400" dirty="0">
              <a:solidFill>
                <a:schemeClr val="bg1"/>
              </a:solidFill>
              <a:latin typeface="+mj-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76997"/>
            <a:ext cx="3491880" cy="523812"/>
          </a:xfrm>
        </p:spPr>
        <p:txBody>
          <a:bodyPr>
            <a:noAutofit/>
          </a:bodyPr>
          <a:lstStyle/>
          <a:p>
            <a:r>
              <a:rPr lang="es-AR" sz="3200" dirty="0" smtClean="0"/>
              <a:t>Sistema de siembra simple (SS)</a:t>
            </a:r>
            <a:endParaRPr lang="es-AR" sz="3200" dirty="0"/>
          </a:p>
        </p:txBody>
      </p:sp>
      <p:sp>
        <p:nvSpPr>
          <p:cNvPr id="3" name="2 Marcador de texto"/>
          <p:cNvSpPr>
            <a:spLocks noGrp="1"/>
          </p:cNvSpPr>
          <p:nvPr>
            <p:ph type="body" sz="half" idx="2"/>
          </p:nvPr>
        </p:nvSpPr>
        <p:spPr>
          <a:xfrm>
            <a:off x="179512" y="1916832"/>
            <a:ext cx="3035166" cy="4536503"/>
          </a:xfrm>
        </p:spPr>
        <p:txBody>
          <a:bodyPr>
            <a:normAutofit/>
          </a:bodyPr>
          <a:lstStyle/>
          <a:p>
            <a:pPr>
              <a:buFont typeface="Arial" pitchFamily="34" charset="0"/>
              <a:buChar char="•"/>
            </a:pPr>
            <a:r>
              <a:rPr lang="es-AR" sz="2400" dirty="0" smtClean="0">
                <a:latin typeface="+mj-lt"/>
              </a:rPr>
              <a:t>Única pasada.</a:t>
            </a:r>
          </a:p>
          <a:p>
            <a:pPr>
              <a:buFont typeface="Arial" pitchFamily="34" charset="0"/>
              <a:buChar char="•"/>
            </a:pPr>
            <a:r>
              <a:rPr lang="es-AR" sz="2400" dirty="0" smtClean="0">
                <a:latin typeface="+mj-lt"/>
              </a:rPr>
              <a:t>Surcos paralelos distanciados a 21 cm.</a:t>
            </a:r>
          </a:p>
          <a:p>
            <a:pPr>
              <a:buFont typeface="Arial" pitchFamily="34" charset="0"/>
              <a:buChar char="•"/>
            </a:pPr>
            <a:r>
              <a:rPr lang="es-AR" sz="2400" dirty="0" smtClean="0">
                <a:latin typeface="+mj-lt"/>
              </a:rPr>
              <a:t>20 Kg de semilla por hectárea</a:t>
            </a:r>
          </a:p>
          <a:p>
            <a:pPr>
              <a:buFont typeface="Arial" pitchFamily="34" charset="0"/>
              <a:buChar char="•"/>
            </a:pPr>
            <a:r>
              <a:rPr lang="es-AR" sz="2400" dirty="0" smtClean="0">
                <a:latin typeface="+mj-lt"/>
              </a:rPr>
              <a:t>100 Kg de PMA a la siembra.</a:t>
            </a:r>
          </a:p>
          <a:p>
            <a:endParaRPr lang="es-AR" dirty="0"/>
          </a:p>
        </p:txBody>
      </p:sp>
      <p:pic>
        <p:nvPicPr>
          <p:cNvPr id="5" name="4 Marcador de posición de imagen" descr="Foto-0175.jpg"/>
          <p:cNvPicPr>
            <a:picLocks noGrp="1" noChangeAspect="1"/>
          </p:cNvPicPr>
          <p:nvPr>
            <p:ph type="pic" idx="1"/>
          </p:nvPr>
        </p:nvPicPr>
        <p:blipFill>
          <a:blip r:embed="rId2" cstate="print"/>
          <a:srcRect l="5942" r="5942"/>
          <a:stretch>
            <a:fillRect/>
          </a:stretch>
        </p:blipFill>
        <p:spPr>
          <a:xfrm rot="420000">
            <a:off x="3327121" y="1248526"/>
            <a:ext cx="4949067" cy="38494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a:p>
        </p:txBody>
      </p:sp>
      <p:sp>
        <p:nvSpPr>
          <p:cNvPr id="3" name="2 Subtítulo"/>
          <p:cNvSpPr>
            <a:spLocks noGrp="1"/>
          </p:cNvSpPr>
          <p:nvPr>
            <p:ph type="subTitle" idx="1"/>
          </p:nvPr>
        </p:nvSpPr>
        <p:spPr>
          <a:xfrm>
            <a:off x="571472" y="4714884"/>
            <a:ext cx="7854696" cy="1143008"/>
          </a:xfrm>
          <a:solidFill>
            <a:schemeClr val="accent5">
              <a:lumMod val="75000"/>
            </a:schemeClr>
          </a:solidFill>
        </p:spPr>
        <p:txBody>
          <a:bodyPr>
            <a:noAutofit/>
          </a:bodyPr>
          <a:lstStyle/>
          <a:p>
            <a:pPr algn="ctr"/>
            <a:r>
              <a:rPr lang="es-AR" sz="2800" b="1" dirty="0" smtClean="0">
                <a:solidFill>
                  <a:srgbClr val="FFFF00"/>
                </a:solidFill>
                <a:latin typeface="+mj-lt"/>
              </a:rPr>
              <a:t>Sistema de Siembra Simple (SS) en lote de alfalfa. </a:t>
            </a:r>
          </a:p>
          <a:p>
            <a:pPr algn="ctr"/>
            <a:r>
              <a:rPr lang="es-AR" sz="2800" b="1" dirty="0" smtClean="0">
                <a:solidFill>
                  <a:srgbClr val="FFFF00"/>
                </a:solidFill>
                <a:latin typeface="+mj-lt"/>
              </a:rPr>
              <a:t>Fecha 6 Agosto del 2014 </a:t>
            </a:r>
            <a:endParaRPr lang="es-AR" sz="2800" b="1" dirty="0">
              <a:solidFill>
                <a:srgbClr val="FFFF00"/>
              </a:solidFill>
              <a:latin typeface="+mj-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28605"/>
            <a:ext cx="3203848" cy="1632244"/>
          </a:xfrm>
        </p:spPr>
        <p:txBody>
          <a:bodyPr>
            <a:noAutofit/>
          </a:bodyPr>
          <a:lstStyle/>
          <a:p>
            <a:r>
              <a:rPr lang="es-AR" sz="3200" dirty="0" smtClean="0"/>
              <a:t>Sistema de siembra Doble (SD)</a:t>
            </a:r>
            <a:endParaRPr lang="es-AR" sz="3200" dirty="0"/>
          </a:p>
        </p:txBody>
      </p:sp>
      <p:sp>
        <p:nvSpPr>
          <p:cNvPr id="3" name="2 Marcador de texto"/>
          <p:cNvSpPr>
            <a:spLocks noGrp="1"/>
          </p:cNvSpPr>
          <p:nvPr>
            <p:ph type="body" sz="half" idx="2"/>
          </p:nvPr>
        </p:nvSpPr>
        <p:spPr>
          <a:xfrm>
            <a:off x="142844" y="2071678"/>
            <a:ext cx="3106034" cy="4176463"/>
          </a:xfrm>
        </p:spPr>
        <p:txBody>
          <a:bodyPr>
            <a:noAutofit/>
          </a:bodyPr>
          <a:lstStyle/>
          <a:p>
            <a:pPr>
              <a:buFont typeface="Arial" pitchFamily="34" charset="0"/>
              <a:buChar char="•"/>
            </a:pPr>
            <a:r>
              <a:rPr lang="es-AR" sz="2400" dirty="0" smtClean="0">
                <a:latin typeface="+mj-lt"/>
              </a:rPr>
              <a:t>2 pasadas perpendiculares, surcos distanciados a 21 cm.</a:t>
            </a:r>
          </a:p>
          <a:p>
            <a:endParaRPr lang="es-AR" sz="2400" dirty="0" smtClean="0">
              <a:latin typeface="+mj-lt"/>
            </a:endParaRPr>
          </a:p>
          <a:p>
            <a:r>
              <a:rPr lang="es-AR" sz="2400" dirty="0" smtClean="0">
                <a:latin typeface="+mj-lt"/>
              </a:rPr>
              <a:t>Aplicación por pasada:</a:t>
            </a:r>
          </a:p>
          <a:p>
            <a:pPr>
              <a:buFont typeface="Arial" pitchFamily="34" charset="0"/>
              <a:buChar char="•"/>
            </a:pPr>
            <a:r>
              <a:rPr lang="es-AR" sz="2400" dirty="0" smtClean="0">
                <a:latin typeface="+mj-lt"/>
              </a:rPr>
              <a:t>10 kg semilla /ha.</a:t>
            </a:r>
          </a:p>
          <a:p>
            <a:pPr>
              <a:buFont typeface="Arial" pitchFamily="34" charset="0"/>
              <a:buChar char="•"/>
            </a:pPr>
            <a:r>
              <a:rPr lang="es-AR" sz="2400" dirty="0" smtClean="0">
                <a:latin typeface="+mj-lt"/>
              </a:rPr>
              <a:t>PMA 50 kg/ha.</a:t>
            </a:r>
            <a:endParaRPr lang="es-AR" sz="2400" dirty="0">
              <a:latin typeface="+mj-lt"/>
            </a:endParaRPr>
          </a:p>
        </p:txBody>
      </p:sp>
      <p:pic>
        <p:nvPicPr>
          <p:cNvPr id="5" name="4 Marcador de posición de imagen" descr="Foto-0173.jpg"/>
          <p:cNvPicPr>
            <a:picLocks noGrp="1" noChangeAspect="1"/>
          </p:cNvPicPr>
          <p:nvPr>
            <p:ph type="pic" idx="1"/>
          </p:nvPr>
        </p:nvPicPr>
        <p:blipFill>
          <a:blip r:embed="rId2" cstate="print"/>
          <a:srcRect l="5942" r="5942"/>
          <a:stretch>
            <a:fillRect/>
          </a:stretch>
        </p:blipFill>
        <p:spPr>
          <a:xfrm rot="420000">
            <a:off x="3274272" y="1196581"/>
            <a:ext cx="4992946" cy="3931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AR"/>
          </a:p>
        </p:txBody>
      </p:sp>
      <p:sp>
        <p:nvSpPr>
          <p:cNvPr id="3" name="2 Subtítulo"/>
          <p:cNvSpPr>
            <a:spLocks noGrp="1"/>
          </p:cNvSpPr>
          <p:nvPr>
            <p:ph type="subTitle" idx="1"/>
          </p:nvPr>
        </p:nvSpPr>
        <p:spPr>
          <a:xfrm>
            <a:off x="574956" y="4643446"/>
            <a:ext cx="7854696" cy="1214446"/>
          </a:xfrm>
          <a:solidFill>
            <a:schemeClr val="accent5">
              <a:lumMod val="75000"/>
            </a:schemeClr>
          </a:solidFill>
        </p:spPr>
        <p:txBody>
          <a:bodyPr>
            <a:noAutofit/>
          </a:bodyPr>
          <a:lstStyle/>
          <a:p>
            <a:pPr algn="ctr"/>
            <a:r>
              <a:rPr lang="es-AR" sz="2800" b="1" dirty="0" smtClean="0">
                <a:solidFill>
                  <a:srgbClr val="FFFF00"/>
                </a:solidFill>
                <a:latin typeface="+mj-lt"/>
              </a:rPr>
              <a:t>Sistema de siembra doble (SD) en lote de alfalfa. </a:t>
            </a:r>
          </a:p>
          <a:p>
            <a:pPr algn="ctr"/>
            <a:r>
              <a:rPr lang="es-AR" sz="2800" b="1" dirty="0" smtClean="0">
                <a:solidFill>
                  <a:srgbClr val="FFFF00"/>
                </a:solidFill>
                <a:latin typeface="+mj-lt"/>
              </a:rPr>
              <a:t>Fecha 6 Agosto 2014</a:t>
            </a:r>
          </a:p>
          <a:p>
            <a:pPr algn="ctr"/>
            <a:endParaRPr lang="es-AR"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620688"/>
            <a:ext cx="6408712" cy="720080"/>
          </a:xfrm>
        </p:spPr>
        <p:txBody>
          <a:bodyPr/>
          <a:lstStyle/>
          <a:p>
            <a:r>
              <a:rPr lang="es-AR" sz="4000" b="1" dirty="0" smtClean="0">
                <a:solidFill>
                  <a:schemeClr val="tx1"/>
                </a:solidFill>
              </a:rPr>
              <a:t>Rendimiento (Kg MS/ha)</a:t>
            </a:r>
            <a:endParaRPr lang="es-AR" sz="4000" b="1" dirty="0">
              <a:solidFill>
                <a:schemeClr val="tx1"/>
              </a:solidFill>
            </a:endParaRPr>
          </a:p>
        </p:txBody>
      </p:sp>
      <p:sp>
        <p:nvSpPr>
          <p:cNvPr id="3" name="2 Marcador de texto"/>
          <p:cNvSpPr>
            <a:spLocks noGrp="1"/>
          </p:cNvSpPr>
          <p:nvPr>
            <p:ph type="body" idx="2"/>
          </p:nvPr>
        </p:nvSpPr>
        <p:spPr>
          <a:xfrm>
            <a:off x="323528" y="1676400"/>
            <a:ext cx="3105472" cy="4572000"/>
          </a:xfrm>
        </p:spPr>
        <p:txBody>
          <a:bodyPr/>
          <a:lstStyle/>
          <a:p>
            <a:pPr>
              <a:buFont typeface="Arial" pitchFamily="34" charset="0"/>
              <a:buChar char="•"/>
            </a:pPr>
            <a:r>
              <a:rPr lang="es-AR" sz="2400" dirty="0" smtClean="0">
                <a:latin typeface="+mj-lt"/>
              </a:rPr>
              <a:t>Cuadrado de corte de 0,25 m</a:t>
            </a:r>
            <a:r>
              <a:rPr lang="es-AR" sz="2400" baseline="30000" dirty="0" smtClean="0">
                <a:latin typeface="+mj-lt"/>
              </a:rPr>
              <a:t>2</a:t>
            </a:r>
            <a:r>
              <a:rPr lang="es-AR" sz="2400" dirty="0" smtClean="0">
                <a:latin typeface="+mj-lt"/>
              </a:rPr>
              <a:t> de superficie.</a:t>
            </a:r>
          </a:p>
          <a:p>
            <a:pPr>
              <a:buFont typeface="Arial" pitchFamily="34" charset="0"/>
              <a:buChar char="•"/>
            </a:pPr>
            <a:endParaRPr lang="es-AR" sz="2400" dirty="0" smtClean="0">
              <a:latin typeface="+mj-lt"/>
            </a:endParaRPr>
          </a:p>
          <a:p>
            <a:pPr>
              <a:buFont typeface="Arial" pitchFamily="34" charset="0"/>
              <a:buChar char="•"/>
            </a:pPr>
            <a:r>
              <a:rPr lang="es-AR" sz="2400" dirty="0" smtClean="0">
                <a:latin typeface="+mj-lt"/>
              </a:rPr>
              <a:t>Muestreos previo al pastoreo de los animales.</a:t>
            </a:r>
          </a:p>
          <a:p>
            <a:pPr>
              <a:buFont typeface="Arial" pitchFamily="34" charset="0"/>
              <a:buChar char="•"/>
            </a:pPr>
            <a:endParaRPr lang="es-AR" sz="2400" dirty="0" smtClean="0">
              <a:latin typeface="+mj-lt"/>
            </a:endParaRPr>
          </a:p>
          <a:p>
            <a:pPr>
              <a:buFont typeface="Arial" pitchFamily="34" charset="0"/>
              <a:buChar char="•"/>
            </a:pPr>
            <a:r>
              <a:rPr lang="es-AR" sz="2400" dirty="0" smtClean="0">
                <a:latin typeface="+mj-lt"/>
              </a:rPr>
              <a:t>Altura de corte de 7cm. </a:t>
            </a:r>
          </a:p>
          <a:p>
            <a:endParaRPr lang="es-AR" dirty="0"/>
          </a:p>
        </p:txBody>
      </p:sp>
      <p:pic>
        <p:nvPicPr>
          <p:cNvPr id="5" name="4 Marcador de contenido" descr="Foto-0215.jpg"/>
          <p:cNvPicPr>
            <a:picLocks noGrp="1" noChangeAspect="1"/>
          </p:cNvPicPr>
          <p:nvPr>
            <p:ph sz="half" idx="1"/>
          </p:nvPr>
        </p:nvPicPr>
        <p:blipFill>
          <a:blip r:embed="rId2" cstate="print"/>
          <a:stretch>
            <a:fillRect/>
          </a:stretch>
        </p:blipFill>
        <p:spPr>
          <a:xfrm>
            <a:off x="3419872" y="1556792"/>
            <a:ext cx="5472608" cy="475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620688"/>
            <a:ext cx="7851648" cy="792088"/>
          </a:xfrm>
        </p:spPr>
        <p:txBody>
          <a:bodyPr>
            <a:normAutofit fontScale="90000"/>
          </a:bodyPr>
          <a:lstStyle/>
          <a:p>
            <a:pPr algn="l"/>
            <a:r>
              <a:rPr lang="es-AR" sz="4000" dirty="0" smtClean="0">
                <a:solidFill>
                  <a:schemeClr val="bg1"/>
                </a:solidFill>
              </a:rPr>
              <a:t>Rendimiento (Kg MS/ha)</a:t>
            </a:r>
            <a:br>
              <a:rPr lang="es-AR" sz="4000" dirty="0" smtClean="0">
                <a:solidFill>
                  <a:schemeClr val="bg1"/>
                </a:solidFill>
              </a:rPr>
            </a:br>
            <a:r>
              <a:rPr lang="es-AR" sz="2200" u="sng" dirty="0" smtClean="0">
                <a:solidFill>
                  <a:schemeClr val="bg1"/>
                </a:solidFill>
              </a:rPr>
              <a:t>Momento de pastoreo</a:t>
            </a:r>
            <a:endParaRPr lang="es-AR" sz="2200" u="sng" dirty="0">
              <a:solidFill>
                <a:schemeClr val="bg1"/>
              </a:solidFill>
            </a:endParaRPr>
          </a:p>
        </p:txBody>
      </p:sp>
      <p:sp>
        <p:nvSpPr>
          <p:cNvPr id="3" name="2 Subtítulo"/>
          <p:cNvSpPr>
            <a:spLocks noGrp="1"/>
          </p:cNvSpPr>
          <p:nvPr>
            <p:ph type="subTitle" idx="1"/>
          </p:nvPr>
        </p:nvSpPr>
        <p:spPr>
          <a:xfrm>
            <a:off x="179512" y="1556792"/>
            <a:ext cx="8640960" cy="5112568"/>
          </a:xfrm>
        </p:spPr>
        <p:txBody>
          <a:bodyPr>
            <a:normAutofit/>
          </a:bodyPr>
          <a:lstStyle/>
          <a:p>
            <a:pPr algn="l"/>
            <a:endParaRPr lang="es-AR" sz="2500" dirty="0" smtClean="0">
              <a:solidFill>
                <a:schemeClr val="bg1"/>
              </a:solidFill>
              <a:latin typeface="+mj-lt"/>
            </a:endParaRPr>
          </a:p>
          <a:p>
            <a:pPr lvl="0" algn="l">
              <a:buFont typeface="Wingdings" pitchFamily="2" charset="2"/>
              <a:buChar char="ü"/>
            </a:pPr>
            <a:r>
              <a:rPr lang="es-AR" sz="2500" dirty="0" smtClean="0">
                <a:solidFill>
                  <a:schemeClr val="bg1"/>
                </a:solidFill>
                <a:latin typeface="+mj-lt"/>
              </a:rPr>
              <a:t>Pastoreo en </a:t>
            </a:r>
            <a:r>
              <a:rPr lang="es-AR" sz="2500" b="1" dirty="0" smtClean="0">
                <a:solidFill>
                  <a:schemeClr val="bg1"/>
                </a:solidFill>
                <a:latin typeface="+mj-lt"/>
              </a:rPr>
              <a:t>fechas fijas.</a:t>
            </a:r>
          </a:p>
          <a:p>
            <a:pPr lvl="0" algn="l"/>
            <a:endParaRPr lang="es-AR" sz="2500" dirty="0" smtClean="0">
              <a:solidFill>
                <a:schemeClr val="bg1"/>
              </a:solidFill>
              <a:latin typeface="+mj-lt"/>
            </a:endParaRPr>
          </a:p>
          <a:p>
            <a:pPr lvl="0" algn="l">
              <a:buFont typeface="Wingdings" pitchFamily="2" charset="2"/>
              <a:buChar char="ü"/>
            </a:pPr>
            <a:r>
              <a:rPr lang="es-AR" sz="2500" dirty="0" smtClean="0">
                <a:solidFill>
                  <a:schemeClr val="bg1"/>
                </a:solidFill>
                <a:latin typeface="+mj-lt"/>
              </a:rPr>
              <a:t>Utilizar el </a:t>
            </a:r>
            <a:r>
              <a:rPr lang="es-AR" sz="2500" dirty="0" err="1" smtClean="0">
                <a:solidFill>
                  <a:schemeClr val="bg1"/>
                </a:solidFill>
                <a:latin typeface="+mj-lt"/>
              </a:rPr>
              <a:t>estadío</a:t>
            </a:r>
            <a:r>
              <a:rPr lang="es-AR" sz="2500" dirty="0" smtClean="0">
                <a:solidFill>
                  <a:schemeClr val="bg1"/>
                </a:solidFill>
                <a:latin typeface="+mj-lt"/>
              </a:rPr>
              <a:t> correspondiente a la </a:t>
            </a:r>
            <a:r>
              <a:rPr lang="es-AR" sz="2500" b="1" dirty="0" smtClean="0">
                <a:solidFill>
                  <a:schemeClr val="bg1"/>
                </a:solidFill>
                <a:latin typeface="+mj-lt"/>
              </a:rPr>
              <a:t>floración.</a:t>
            </a:r>
            <a:endParaRPr lang="es-AR" sz="2500" dirty="0" smtClean="0">
              <a:solidFill>
                <a:schemeClr val="bg1"/>
              </a:solidFill>
              <a:latin typeface="+mj-lt"/>
            </a:endParaRPr>
          </a:p>
          <a:p>
            <a:pPr lvl="0" algn="l"/>
            <a:endParaRPr lang="es-AR" sz="2500" dirty="0" smtClean="0">
              <a:solidFill>
                <a:schemeClr val="bg1"/>
              </a:solidFill>
              <a:latin typeface="+mj-lt"/>
            </a:endParaRPr>
          </a:p>
          <a:p>
            <a:pPr lvl="0" algn="l">
              <a:buFont typeface="Wingdings" pitchFamily="2" charset="2"/>
              <a:buChar char="ü"/>
            </a:pPr>
            <a:r>
              <a:rPr lang="es-AR" sz="2500" dirty="0" smtClean="0">
                <a:solidFill>
                  <a:schemeClr val="bg1"/>
                </a:solidFill>
                <a:latin typeface="+mj-lt"/>
              </a:rPr>
              <a:t>Los </a:t>
            </a:r>
            <a:r>
              <a:rPr lang="es-AR" sz="2500" b="1" dirty="0" smtClean="0">
                <a:solidFill>
                  <a:schemeClr val="bg1"/>
                </a:solidFill>
                <a:latin typeface="+mj-lt"/>
              </a:rPr>
              <a:t>rebrotes de corona</a:t>
            </a:r>
            <a:r>
              <a:rPr lang="es-AR" sz="2500" dirty="0" smtClean="0">
                <a:solidFill>
                  <a:schemeClr val="bg1"/>
                </a:solidFill>
                <a:latin typeface="+mj-lt"/>
              </a:rPr>
              <a:t>.</a:t>
            </a:r>
          </a:p>
          <a:p>
            <a:pPr lvl="0" algn="l"/>
            <a:endParaRPr lang="es-AR" sz="2500" dirty="0" smtClean="0">
              <a:solidFill>
                <a:schemeClr val="bg1"/>
              </a:solidFill>
              <a:latin typeface="+mj-lt"/>
            </a:endParaRPr>
          </a:p>
          <a:p>
            <a:pPr lvl="0" algn="l">
              <a:buFont typeface="Wingdings" pitchFamily="2" charset="2"/>
              <a:buChar char="ü"/>
            </a:pPr>
            <a:r>
              <a:rPr lang="es-AR" sz="2500" b="1" dirty="0" smtClean="0">
                <a:solidFill>
                  <a:schemeClr val="bg1"/>
                </a:solidFill>
                <a:latin typeface="+mj-lt"/>
              </a:rPr>
              <a:t>Cantidad de nudos en los tallos</a:t>
            </a:r>
            <a:r>
              <a:rPr lang="es-AR" sz="2500" dirty="0" smtClean="0">
                <a:solidFill>
                  <a:schemeClr val="bg1"/>
                </a:solidFill>
                <a:latin typeface="+mj-lt"/>
              </a:rPr>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514352"/>
            <a:ext cx="7344816" cy="826416"/>
          </a:xfrm>
        </p:spPr>
        <p:txBody>
          <a:bodyPr/>
          <a:lstStyle/>
          <a:p>
            <a:r>
              <a:rPr lang="es-AR" sz="4000" b="1" dirty="0" smtClean="0">
                <a:solidFill>
                  <a:schemeClr val="tx1"/>
                </a:solidFill>
              </a:rPr>
              <a:t>Densidad de plantas</a:t>
            </a:r>
            <a:endParaRPr lang="es-AR" sz="4000" b="1" dirty="0">
              <a:solidFill>
                <a:schemeClr val="tx1"/>
              </a:solidFill>
            </a:endParaRPr>
          </a:p>
        </p:txBody>
      </p:sp>
      <p:sp>
        <p:nvSpPr>
          <p:cNvPr id="3" name="2 Marcador de texto"/>
          <p:cNvSpPr>
            <a:spLocks noGrp="1"/>
          </p:cNvSpPr>
          <p:nvPr>
            <p:ph type="body" idx="2"/>
          </p:nvPr>
        </p:nvSpPr>
        <p:spPr>
          <a:xfrm>
            <a:off x="251520" y="1916832"/>
            <a:ext cx="3177480" cy="4608512"/>
          </a:xfrm>
        </p:spPr>
        <p:txBody>
          <a:bodyPr/>
          <a:lstStyle/>
          <a:p>
            <a:r>
              <a:rPr lang="es-AR" sz="2400" dirty="0" smtClean="0">
                <a:latin typeface="+mj-lt"/>
              </a:rPr>
              <a:t>Recuento mensual de </a:t>
            </a:r>
            <a:r>
              <a:rPr lang="es-AR" sz="2400" dirty="0" err="1" smtClean="0">
                <a:latin typeface="+mj-lt"/>
              </a:rPr>
              <a:t>pl</a:t>
            </a:r>
            <a:r>
              <a:rPr lang="es-AR" sz="2400" dirty="0" smtClean="0">
                <a:latin typeface="+mj-lt"/>
              </a:rPr>
              <a:t>/m</a:t>
            </a:r>
            <a:r>
              <a:rPr lang="es-AR" sz="2400" baseline="30000" dirty="0" smtClean="0">
                <a:latin typeface="+mj-lt"/>
              </a:rPr>
              <a:t>2</a:t>
            </a:r>
            <a:r>
              <a:rPr lang="es-AR" sz="2400" dirty="0" smtClean="0">
                <a:latin typeface="+mj-lt"/>
              </a:rPr>
              <a:t> luego de cada muestreo.</a:t>
            </a:r>
          </a:p>
          <a:p>
            <a:endParaRPr lang="es-AR" dirty="0"/>
          </a:p>
        </p:txBody>
      </p:sp>
      <p:pic>
        <p:nvPicPr>
          <p:cNvPr id="5" name="4 Marcador de contenido" descr="Foto-0191.jpg"/>
          <p:cNvPicPr>
            <a:picLocks noGrp="1" noChangeAspect="1"/>
          </p:cNvPicPr>
          <p:nvPr>
            <p:ph sz="half" idx="1"/>
          </p:nvPr>
        </p:nvPicPr>
        <p:blipFill>
          <a:blip r:embed="rId2" cstate="print"/>
          <a:stretch>
            <a:fillRect/>
          </a:stretch>
        </p:blipFill>
        <p:spPr>
          <a:xfrm>
            <a:off x="3575050" y="2045493"/>
            <a:ext cx="5173414" cy="4551859"/>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780696"/>
          </a:xfrm>
        </p:spPr>
        <p:txBody>
          <a:bodyPr>
            <a:normAutofit/>
          </a:bodyPr>
          <a:lstStyle/>
          <a:p>
            <a:r>
              <a:rPr lang="es-AR" sz="4000" b="1" dirty="0" smtClean="0">
                <a:solidFill>
                  <a:schemeClr val="tx1"/>
                </a:solidFill>
              </a:rPr>
              <a:t>Procesamiento de las muestras</a:t>
            </a:r>
            <a:endParaRPr lang="es-AR" sz="4000" b="1" dirty="0">
              <a:solidFill>
                <a:schemeClr val="tx1"/>
              </a:solidFill>
            </a:endParaRPr>
          </a:p>
        </p:txBody>
      </p:sp>
      <p:sp>
        <p:nvSpPr>
          <p:cNvPr id="3" name="2 Marcador de contenido"/>
          <p:cNvSpPr>
            <a:spLocks noGrp="1"/>
          </p:cNvSpPr>
          <p:nvPr>
            <p:ph idx="1"/>
          </p:nvPr>
        </p:nvSpPr>
        <p:spPr/>
        <p:txBody>
          <a:bodyPr>
            <a:normAutofit/>
          </a:bodyPr>
          <a:lstStyle/>
          <a:p>
            <a:r>
              <a:rPr lang="es-AR" sz="2400" dirty="0" smtClean="0">
                <a:latin typeface="+mj-lt"/>
              </a:rPr>
              <a:t>Cada muestra fue  colocada en bolsas de papel y llevada a estufa a 60°C para determinar el peso seco (PS) de alfalfa.</a:t>
            </a:r>
          </a:p>
          <a:p>
            <a:endParaRPr lang="es-AR" sz="2400" dirty="0" smtClean="0">
              <a:latin typeface="+mj-lt"/>
            </a:endParaRPr>
          </a:p>
          <a:p>
            <a:r>
              <a:rPr lang="es-AR" sz="2400" dirty="0" smtClean="0">
                <a:latin typeface="+mj-lt"/>
              </a:rPr>
              <a:t>El contenido de materia seca  (%MS = PS/PV × 100). Para luego calcular el Rendimiento (kg/ha) de la pastura para cada tratamiento. </a:t>
            </a:r>
          </a:p>
          <a:p>
            <a:pPr>
              <a:buNone/>
            </a:pPr>
            <a:endParaRPr lang="es-AR" sz="2400" dirty="0" smtClean="0">
              <a:latin typeface="+mj-lt"/>
            </a:endParaRPr>
          </a:p>
          <a:p>
            <a:r>
              <a:rPr lang="es-AR" sz="2400" dirty="0" smtClean="0">
                <a:latin typeface="+mj-lt"/>
              </a:rPr>
              <a:t>La determinación de calidad se realizó con las mismas muestras (secas) de alfalfa, tomadas para determinar rendimiento de MS.</a:t>
            </a:r>
          </a:p>
          <a:p>
            <a:pPr>
              <a:buNone/>
            </a:pPr>
            <a:endParaRPr lang="es-AR" dirty="0" smtClean="0"/>
          </a:p>
          <a:p>
            <a:endParaRPr lang="es-A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836712"/>
            <a:ext cx="7992888" cy="648072"/>
          </a:xfrm>
        </p:spPr>
        <p:txBody>
          <a:bodyPr/>
          <a:lstStyle/>
          <a:p>
            <a:r>
              <a:rPr lang="es-AR" sz="4000" b="1" dirty="0" smtClean="0">
                <a:solidFill>
                  <a:schemeClr val="tx1"/>
                </a:solidFill>
              </a:rPr>
              <a:t>Procesamiento de las muestras</a:t>
            </a:r>
            <a:endParaRPr lang="es-AR" sz="4000" b="1" dirty="0">
              <a:solidFill>
                <a:schemeClr val="tx1"/>
              </a:solidFill>
            </a:endParaRPr>
          </a:p>
        </p:txBody>
      </p:sp>
      <p:sp>
        <p:nvSpPr>
          <p:cNvPr id="3" name="2 Marcador de texto"/>
          <p:cNvSpPr>
            <a:spLocks noGrp="1"/>
          </p:cNvSpPr>
          <p:nvPr>
            <p:ph type="body" idx="2"/>
          </p:nvPr>
        </p:nvSpPr>
        <p:spPr>
          <a:xfrm>
            <a:off x="251520" y="1676400"/>
            <a:ext cx="3177480" cy="4920952"/>
          </a:xfrm>
        </p:spPr>
        <p:txBody>
          <a:bodyPr/>
          <a:lstStyle/>
          <a:p>
            <a:r>
              <a:rPr lang="es-AR" sz="2400" b="1" dirty="0" smtClean="0">
                <a:latin typeface="+mj-lt"/>
              </a:rPr>
              <a:t>Relación h/t (%). </a:t>
            </a:r>
            <a:endParaRPr lang="es-AR" b="1" dirty="0"/>
          </a:p>
        </p:txBody>
      </p:sp>
      <p:pic>
        <p:nvPicPr>
          <p:cNvPr id="5" name="4 Marcador de contenido" descr="Foto-0195.jpg"/>
          <p:cNvPicPr>
            <a:picLocks noGrp="1" noChangeAspect="1"/>
          </p:cNvPicPr>
          <p:nvPr>
            <p:ph sz="half" idx="1"/>
          </p:nvPr>
        </p:nvPicPr>
        <p:blipFill>
          <a:blip r:embed="rId2" cstate="print"/>
          <a:stretch>
            <a:fillRect/>
          </a:stretch>
        </p:blipFill>
        <p:spPr>
          <a:xfrm>
            <a:off x="3347864" y="1772816"/>
            <a:ext cx="5338936" cy="4392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85720" y="2428868"/>
            <a:ext cx="7854696" cy="1500198"/>
          </a:xfrm>
        </p:spPr>
        <p:txBody>
          <a:bodyPr>
            <a:normAutofit lnSpcReduction="10000"/>
          </a:bodyPr>
          <a:lstStyle/>
          <a:p>
            <a:pPr algn="l"/>
            <a:r>
              <a:rPr lang="es-MX" sz="4400" b="1" dirty="0" smtClean="0">
                <a:solidFill>
                  <a:schemeClr val="bg1"/>
                </a:solidFill>
                <a:latin typeface="+mj-lt"/>
              </a:rPr>
              <a:t>Siembra del cultivo</a:t>
            </a:r>
            <a:r>
              <a:rPr lang="es-MX" sz="2400" b="1" dirty="0" smtClean="0">
                <a:solidFill>
                  <a:schemeClr val="bg1"/>
                </a:solidFill>
                <a:latin typeface="+mj-lt"/>
              </a:rPr>
              <a:t>:</a:t>
            </a:r>
          </a:p>
          <a:p>
            <a:pPr lvl="1" algn="l">
              <a:buFont typeface="Arial" pitchFamily="34" charset="0"/>
              <a:buChar char="•"/>
            </a:pPr>
            <a:r>
              <a:rPr lang="es-MX" dirty="0" smtClean="0">
                <a:solidFill>
                  <a:schemeClr val="bg1"/>
                </a:solidFill>
                <a:latin typeface="+mj-lt"/>
              </a:rPr>
              <a:t>intervención más importante de las prácticas de manejo.</a:t>
            </a:r>
          </a:p>
          <a:p>
            <a:pPr lvl="2" algn="l">
              <a:buFont typeface="Arial" pitchFamily="34" charset="0"/>
              <a:buChar char="•"/>
            </a:pPr>
            <a:r>
              <a:rPr lang="es-MX" sz="2400" dirty="0" smtClean="0">
                <a:solidFill>
                  <a:schemeClr val="bg1"/>
                </a:solidFill>
                <a:latin typeface="+mj-lt"/>
              </a:rPr>
              <a:t>Determina la  </a:t>
            </a:r>
            <a:r>
              <a:rPr lang="es-MX" sz="2400" b="1" dirty="0" smtClean="0">
                <a:solidFill>
                  <a:schemeClr val="bg1"/>
                </a:solidFill>
                <a:latin typeface="+mj-lt"/>
              </a:rPr>
              <a:t>productividad potencial de la pastura.</a:t>
            </a:r>
            <a:endParaRPr lang="es-AR" sz="2400" dirty="0" smtClean="0">
              <a:solidFill>
                <a:schemeClr val="bg1"/>
              </a:solidFill>
              <a:latin typeface="+mj-lt"/>
            </a:endParaRPr>
          </a:p>
          <a:p>
            <a:pPr algn="l"/>
            <a:endParaRPr lang="es-AR" sz="2400" dirty="0"/>
          </a:p>
        </p:txBody>
      </p:sp>
      <p:pic>
        <p:nvPicPr>
          <p:cNvPr id="50179" name="Picture 3"/>
          <p:cNvPicPr>
            <a:picLocks noChangeAspect="1" noChangeArrowheads="1"/>
          </p:cNvPicPr>
          <p:nvPr/>
        </p:nvPicPr>
        <p:blipFill>
          <a:blip r:embed="rId2" cstate="print"/>
          <a:srcRect/>
          <a:stretch>
            <a:fillRect/>
          </a:stretch>
        </p:blipFill>
        <p:spPr bwMode="auto">
          <a:xfrm>
            <a:off x="5429256" y="285728"/>
            <a:ext cx="3369412" cy="2657189"/>
          </a:xfrm>
          <a:prstGeom prst="rect">
            <a:avLst/>
          </a:prstGeom>
          <a:noFill/>
          <a:ln w="9525">
            <a:noFill/>
            <a:miter lim="800000"/>
            <a:headEnd/>
            <a:tailEnd/>
          </a:ln>
          <a:effectLst/>
        </p:spPr>
      </p:pic>
      <p:pic>
        <p:nvPicPr>
          <p:cNvPr id="50180" name="Picture 4"/>
          <p:cNvPicPr>
            <a:picLocks noChangeAspect="1" noChangeArrowheads="1"/>
          </p:cNvPicPr>
          <p:nvPr/>
        </p:nvPicPr>
        <p:blipFill>
          <a:blip r:embed="rId3" cstate="print"/>
          <a:srcRect/>
          <a:stretch>
            <a:fillRect/>
          </a:stretch>
        </p:blipFill>
        <p:spPr bwMode="auto">
          <a:xfrm>
            <a:off x="214282" y="4429132"/>
            <a:ext cx="3349399" cy="21336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14352"/>
            <a:ext cx="5400600" cy="826416"/>
          </a:xfrm>
        </p:spPr>
        <p:txBody>
          <a:bodyPr/>
          <a:lstStyle/>
          <a:p>
            <a:r>
              <a:rPr lang="es-AR" sz="4000" b="1" dirty="0" smtClean="0">
                <a:solidFill>
                  <a:schemeClr val="tx1"/>
                </a:solidFill>
              </a:rPr>
              <a:t>Calidad forrajera</a:t>
            </a:r>
            <a:endParaRPr lang="es-AR" sz="4000" b="1" dirty="0">
              <a:solidFill>
                <a:schemeClr val="tx1"/>
              </a:solidFill>
            </a:endParaRPr>
          </a:p>
        </p:txBody>
      </p:sp>
      <p:sp>
        <p:nvSpPr>
          <p:cNvPr id="3" name="2 Marcador de texto"/>
          <p:cNvSpPr>
            <a:spLocks noGrp="1"/>
          </p:cNvSpPr>
          <p:nvPr>
            <p:ph type="body" idx="2"/>
          </p:nvPr>
        </p:nvSpPr>
        <p:spPr>
          <a:xfrm>
            <a:off x="214282" y="1484784"/>
            <a:ext cx="4000528" cy="5184576"/>
          </a:xfrm>
        </p:spPr>
        <p:txBody>
          <a:bodyPr>
            <a:noAutofit/>
          </a:bodyPr>
          <a:lstStyle/>
          <a:p>
            <a:r>
              <a:rPr lang="es-AR" sz="2400" dirty="0" smtClean="0">
                <a:latin typeface="+mj-lt"/>
              </a:rPr>
              <a:t>Las muestras se remitieron al laboratorio donde fueron analizadas mediante el método NIRS. </a:t>
            </a:r>
          </a:p>
          <a:p>
            <a:endParaRPr lang="es-AR" sz="2400" dirty="0" smtClean="0">
              <a:latin typeface="+mj-lt"/>
            </a:endParaRPr>
          </a:p>
          <a:p>
            <a:pPr>
              <a:buFont typeface="Arial" pitchFamily="34" charset="0"/>
              <a:buChar char="•"/>
            </a:pPr>
            <a:r>
              <a:rPr lang="es-AR" sz="2400" dirty="0" smtClean="0">
                <a:latin typeface="+mj-lt"/>
              </a:rPr>
              <a:t>Lignina Detergente Ácido (LDA)</a:t>
            </a:r>
          </a:p>
          <a:p>
            <a:pPr>
              <a:buFont typeface="Arial" pitchFamily="34" charset="0"/>
              <a:buChar char="•"/>
            </a:pPr>
            <a:r>
              <a:rPr lang="es-AR" sz="2400" dirty="0" smtClean="0">
                <a:latin typeface="+mj-lt"/>
              </a:rPr>
              <a:t>Fibra Detergente Ácido (FDA)</a:t>
            </a:r>
          </a:p>
          <a:p>
            <a:pPr>
              <a:buFont typeface="Arial" pitchFamily="34" charset="0"/>
              <a:buChar char="•"/>
            </a:pPr>
            <a:r>
              <a:rPr lang="es-AR" sz="2400" dirty="0" smtClean="0">
                <a:latin typeface="+mj-lt"/>
              </a:rPr>
              <a:t>Fibra detergente Neutro (FDN)</a:t>
            </a:r>
          </a:p>
          <a:p>
            <a:pPr>
              <a:buFont typeface="Arial" pitchFamily="34" charset="0"/>
              <a:buChar char="•"/>
            </a:pPr>
            <a:r>
              <a:rPr lang="es-AR" sz="2400" dirty="0" smtClean="0">
                <a:latin typeface="+mj-lt"/>
              </a:rPr>
              <a:t>Digestibilidad in vitro (</a:t>
            </a:r>
            <a:r>
              <a:rPr lang="es-AR" sz="2400" dirty="0" err="1" smtClean="0">
                <a:latin typeface="+mj-lt"/>
              </a:rPr>
              <a:t>Div</a:t>
            </a:r>
            <a:r>
              <a:rPr lang="es-AR" sz="2400" dirty="0" smtClean="0">
                <a:latin typeface="+mj-lt"/>
              </a:rPr>
              <a:t>)  </a:t>
            </a:r>
          </a:p>
          <a:p>
            <a:pPr>
              <a:buFont typeface="Arial" pitchFamily="34" charset="0"/>
              <a:buChar char="•"/>
            </a:pPr>
            <a:r>
              <a:rPr lang="es-AR" sz="2400" dirty="0" smtClean="0">
                <a:latin typeface="+mj-lt"/>
              </a:rPr>
              <a:t>Proteína Bruta (PB)</a:t>
            </a:r>
            <a:endParaRPr lang="es-AR" sz="2400" dirty="0">
              <a:latin typeface="+mj-lt"/>
            </a:endParaRPr>
          </a:p>
        </p:txBody>
      </p:sp>
      <p:pic>
        <p:nvPicPr>
          <p:cNvPr id="2050" name="Picture 2" descr="C:\Users\campos\AppData\Local\Microsoft\Windows\Temporary Internet Files\Low\Content.IE5\LXAQFN0U\Laboratorio%20de%20forrajes%20y%20oleaginosas%201[1].jpg"/>
          <p:cNvPicPr>
            <a:picLocks noGrp="1" noChangeAspect="1" noChangeArrowheads="1"/>
          </p:cNvPicPr>
          <p:nvPr>
            <p:ph sz="half" idx="1"/>
          </p:nvPr>
        </p:nvPicPr>
        <p:blipFill>
          <a:blip r:embed="rId2" cstate="print"/>
          <a:srcRect/>
          <a:stretch>
            <a:fillRect/>
          </a:stretch>
        </p:blipFill>
        <p:spPr bwMode="auto">
          <a:xfrm>
            <a:off x="4283969" y="1556792"/>
            <a:ext cx="4402832" cy="424847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692696"/>
            <a:ext cx="7851648" cy="936104"/>
          </a:xfrm>
        </p:spPr>
        <p:txBody>
          <a:bodyPr>
            <a:normAutofit/>
          </a:bodyPr>
          <a:lstStyle/>
          <a:p>
            <a:pPr algn="l"/>
            <a:r>
              <a:rPr lang="es-AR" sz="4000" dirty="0" smtClean="0">
                <a:solidFill>
                  <a:schemeClr val="bg1"/>
                </a:solidFill>
              </a:rPr>
              <a:t>Análisis económico: </a:t>
            </a:r>
            <a:endParaRPr lang="es-AR" sz="4000" dirty="0">
              <a:solidFill>
                <a:schemeClr val="bg1"/>
              </a:solidFill>
            </a:endParaRPr>
          </a:p>
        </p:txBody>
      </p:sp>
      <p:sp>
        <p:nvSpPr>
          <p:cNvPr id="3" name="2 Subtítulo"/>
          <p:cNvSpPr>
            <a:spLocks noGrp="1"/>
          </p:cNvSpPr>
          <p:nvPr>
            <p:ph type="subTitle" idx="1"/>
          </p:nvPr>
        </p:nvSpPr>
        <p:spPr>
          <a:xfrm>
            <a:off x="251520" y="1988840"/>
            <a:ext cx="8712968" cy="4536504"/>
          </a:xfrm>
        </p:spPr>
        <p:txBody>
          <a:bodyPr>
            <a:normAutofit/>
          </a:bodyPr>
          <a:lstStyle/>
          <a:p>
            <a:pPr algn="l"/>
            <a:endParaRPr lang="es-AR" sz="2400" dirty="0" smtClean="0">
              <a:solidFill>
                <a:schemeClr val="bg1"/>
              </a:solidFill>
              <a:latin typeface="+mj-lt"/>
            </a:endParaRPr>
          </a:p>
          <a:p>
            <a:pPr algn="l"/>
            <a:r>
              <a:rPr lang="es-AR" sz="2400" dirty="0" smtClean="0">
                <a:solidFill>
                  <a:schemeClr val="bg1"/>
                </a:solidFill>
                <a:latin typeface="+mj-lt"/>
              </a:rPr>
              <a:t>Presupuesto parcial o comparativo de la tecnología de SD.</a:t>
            </a:r>
          </a:p>
          <a:p>
            <a:pPr algn="l"/>
            <a:endParaRPr lang="es-AR" dirty="0" smtClean="0">
              <a:solidFill>
                <a:schemeClr val="bg1"/>
              </a:solidFill>
            </a:endParaRPr>
          </a:p>
          <a:p>
            <a:pPr algn="l"/>
            <a:endParaRPr lang="es-AR" dirty="0" smtClean="0">
              <a:solidFill>
                <a:schemeClr val="bg1"/>
              </a:solidFill>
            </a:endParaRPr>
          </a:p>
          <a:p>
            <a:pPr algn="l"/>
            <a:endParaRPr lang="es-AR" dirty="0" smtClean="0">
              <a:solidFill>
                <a:schemeClr val="bg1"/>
              </a:solidFill>
            </a:endParaRPr>
          </a:p>
          <a:p>
            <a:pPr algn="ctr"/>
            <a:endParaRPr lang="es-AR" sz="1700" b="1" dirty="0" smtClean="0">
              <a:solidFill>
                <a:schemeClr val="bg1"/>
              </a:solidFill>
            </a:endParaRPr>
          </a:p>
          <a:p>
            <a:pPr algn="ctr"/>
            <a:r>
              <a:rPr lang="es-AR" sz="2000" b="1" dirty="0" smtClean="0">
                <a:solidFill>
                  <a:schemeClr val="bg1"/>
                </a:solidFill>
              </a:rPr>
              <a:t>∑</a:t>
            </a:r>
            <a:r>
              <a:rPr lang="es-AR" sz="2000" dirty="0" smtClean="0">
                <a:solidFill>
                  <a:schemeClr val="bg1"/>
                </a:solidFill>
              </a:rPr>
              <a:t>Aspectos Positivos &gt; </a:t>
            </a:r>
            <a:r>
              <a:rPr lang="es-AR" sz="2000" b="1" dirty="0" smtClean="0">
                <a:solidFill>
                  <a:schemeClr val="bg1"/>
                </a:solidFill>
              </a:rPr>
              <a:t>∑</a:t>
            </a:r>
            <a:r>
              <a:rPr lang="es-AR" sz="2000" dirty="0" smtClean="0">
                <a:solidFill>
                  <a:schemeClr val="bg1"/>
                </a:solidFill>
              </a:rPr>
              <a:t>Aspectos negativos = Alternativa Viable</a:t>
            </a:r>
          </a:p>
          <a:p>
            <a:pPr algn="ctr"/>
            <a:endParaRPr lang="es-AR" sz="2000" dirty="0" smtClean="0">
              <a:solidFill>
                <a:schemeClr val="bg1"/>
              </a:solidFill>
            </a:endParaRPr>
          </a:p>
          <a:p>
            <a:r>
              <a:rPr lang="es-AR" sz="1400" b="1" dirty="0" smtClean="0">
                <a:solidFill>
                  <a:schemeClr val="bg1"/>
                </a:solidFill>
              </a:rPr>
              <a:t>∑ (aumento de ingresos + disminución de costos) &gt; ∑ (disminución de ingresos + aumento de costos).</a:t>
            </a:r>
            <a:endParaRPr lang="es-AR" sz="1400" dirty="0" smtClean="0">
              <a:solidFill>
                <a:schemeClr val="bg1"/>
              </a:solidFill>
            </a:endParaRPr>
          </a:p>
          <a:p>
            <a:pPr algn="l"/>
            <a:endParaRPr lang="es-AR" dirty="0" smtClean="0">
              <a:solidFill>
                <a:schemeClr val="bg1"/>
              </a:solidFill>
            </a:endParaRPr>
          </a:p>
          <a:p>
            <a:pPr algn="l"/>
            <a:endParaRPr lang="es-AR" dirty="0">
              <a:solidFill>
                <a:schemeClr val="bg1"/>
              </a:solidFill>
            </a:endParaRPr>
          </a:p>
        </p:txBody>
      </p:sp>
      <p:pic>
        <p:nvPicPr>
          <p:cNvPr id="1028" name="Picture 4"/>
          <p:cNvPicPr>
            <a:picLocks noChangeAspect="1" noChangeArrowheads="1"/>
          </p:cNvPicPr>
          <p:nvPr/>
        </p:nvPicPr>
        <p:blipFill>
          <a:blip r:embed="rId2" cstate="print"/>
          <a:srcRect/>
          <a:stretch>
            <a:fillRect/>
          </a:stretch>
        </p:blipFill>
        <p:spPr bwMode="auto">
          <a:xfrm>
            <a:off x="683568" y="3717032"/>
            <a:ext cx="7776864" cy="1386135"/>
          </a:xfrm>
          <a:prstGeom prst="rect">
            <a:avLst/>
          </a:prstGeom>
          <a:noFill/>
          <a:ln w="9525">
            <a:noFill/>
            <a:miter lim="800000"/>
            <a:headEnd/>
            <a:tailEnd/>
          </a:ln>
          <a:effectLst/>
        </p:spPr>
      </p:pic>
      <p:pic>
        <p:nvPicPr>
          <p:cNvPr id="1029" name="Picture 5" descr="C:\Users\campos\Desktop\tesis final\fotos\11168724-vaca-divertidos-dibujos-animados-Foto-de-archivo[2.jpg"/>
          <p:cNvPicPr>
            <a:picLocks noChangeAspect="1" noChangeArrowheads="1"/>
          </p:cNvPicPr>
          <p:nvPr/>
        </p:nvPicPr>
        <p:blipFill>
          <a:blip r:embed="rId3" cstate="print"/>
          <a:srcRect/>
          <a:stretch>
            <a:fillRect/>
          </a:stretch>
        </p:blipFill>
        <p:spPr bwMode="auto">
          <a:xfrm>
            <a:off x="6372200" y="260648"/>
            <a:ext cx="1833740" cy="183718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l="-36000" r="-36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648072"/>
          </a:xfrm>
        </p:spPr>
        <p:txBody>
          <a:bodyPr>
            <a:noAutofit/>
          </a:bodyPr>
          <a:lstStyle/>
          <a:p>
            <a:r>
              <a:rPr lang="es-AR" sz="3200" b="1" dirty="0" smtClean="0">
                <a:solidFill>
                  <a:schemeClr val="tx1"/>
                </a:solidFill>
              </a:rPr>
              <a:t>Resultados y discusión:</a:t>
            </a:r>
            <a:br>
              <a:rPr lang="es-AR" sz="3200" b="1" dirty="0" smtClean="0">
                <a:solidFill>
                  <a:schemeClr val="tx1"/>
                </a:solidFill>
              </a:rPr>
            </a:br>
            <a:r>
              <a:rPr lang="es-AR" sz="3200" b="1" dirty="0" smtClean="0">
                <a:solidFill>
                  <a:schemeClr val="tx1"/>
                </a:solidFill>
              </a:rPr>
              <a:t>Rendimiento de MS/Ha </a:t>
            </a:r>
            <a:endParaRPr lang="es-AR" sz="3200" b="1" dirty="0">
              <a:solidFill>
                <a:schemeClr val="tx1"/>
              </a:solidFill>
            </a:endParaRPr>
          </a:p>
        </p:txBody>
      </p:sp>
      <p:sp>
        <p:nvSpPr>
          <p:cNvPr id="3" name="2 Marcador de contenido"/>
          <p:cNvSpPr>
            <a:spLocks noGrp="1"/>
          </p:cNvSpPr>
          <p:nvPr>
            <p:ph idx="1"/>
          </p:nvPr>
        </p:nvSpPr>
        <p:spPr>
          <a:xfrm>
            <a:off x="251520" y="1124744"/>
            <a:ext cx="8435280" cy="5733256"/>
          </a:xfrm>
        </p:spPr>
        <p:txBody>
          <a:bodyPr>
            <a:normAutofit fontScale="32500" lnSpcReduction="20000"/>
          </a:bodyPr>
          <a:lstStyle/>
          <a:p>
            <a:pPr>
              <a:buNone/>
            </a:pPr>
            <a:r>
              <a:rPr lang="es-MX" sz="6200" dirty="0" smtClean="0">
                <a:latin typeface="+mj-lt"/>
              </a:rPr>
              <a:t>El sistema de SD tuvo un efecto significativo sobre la producción total de MS.</a:t>
            </a:r>
          </a:p>
          <a:p>
            <a:pPr>
              <a:buNone/>
            </a:pPr>
            <a:endParaRPr lang="es-AR" sz="4300" dirty="0" smtClean="0"/>
          </a:p>
          <a:p>
            <a:pPr>
              <a:buNone/>
            </a:pPr>
            <a:r>
              <a:rPr lang="es-MX" dirty="0" smtClean="0"/>
              <a:t> </a:t>
            </a:r>
          </a:p>
          <a:p>
            <a:pPr>
              <a:buNone/>
            </a:pPr>
            <a:endParaRPr lang="es-MX" dirty="0" smtClean="0"/>
          </a:p>
          <a:p>
            <a:pPr>
              <a:buNone/>
            </a:pPr>
            <a:endParaRPr lang="es-MX" dirty="0" smtClean="0"/>
          </a:p>
          <a:p>
            <a:pPr>
              <a:buNone/>
            </a:pPr>
            <a:endParaRPr lang="es-AR" dirty="0" smtClean="0"/>
          </a:p>
          <a:p>
            <a:pPr>
              <a:buNone/>
            </a:pPr>
            <a:r>
              <a:rPr lang="es-MX" dirty="0" smtClean="0"/>
              <a:t> </a:t>
            </a:r>
            <a:endParaRPr lang="es-AR"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dirty="0" smtClean="0"/>
          </a:p>
          <a:p>
            <a:pPr>
              <a:buNone/>
            </a:pPr>
            <a:endParaRPr lang="es-MX" sz="3800" dirty="0" smtClean="0"/>
          </a:p>
          <a:p>
            <a:pPr>
              <a:buNone/>
            </a:pPr>
            <a:endParaRPr lang="es-MX" sz="3800" dirty="0" smtClean="0"/>
          </a:p>
          <a:p>
            <a:pPr>
              <a:buNone/>
            </a:pPr>
            <a:r>
              <a:rPr lang="es-AR" sz="3400" b="1" dirty="0" smtClean="0">
                <a:latin typeface="+mj-lt"/>
              </a:rPr>
              <a:t>Gráfico I: Rendimiento en MS/ha por corte para el sistema de SD y SS en Nobel 620 en el período Septiembre 2014 - Mayo 2015.</a:t>
            </a:r>
            <a:endParaRPr lang="es-MX" sz="3400" b="1" dirty="0" smtClean="0">
              <a:latin typeface="+mj-lt"/>
            </a:endParaRPr>
          </a:p>
          <a:p>
            <a:pPr>
              <a:buNone/>
            </a:pPr>
            <a:endParaRPr lang="es-MX" sz="3800" dirty="0" smtClean="0"/>
          </a:p>
          <a:p>
            <a:pPr>
              <a:buNone/>
            </a:pPr>
            <a:r>
              <a:rPr lang="es-MX" sz="5500" dirty="0" smtClean="0">
                <a:latin typeface="+mj-lt"/>
              </a:rPr>
              <a:t>En términos generales la producción total fue superior en unos 116 kg Ms/ha por corte</a:t>
            </a:r>
          </a:p>
          <a:p>
            <a:pPr>
              <a:buNone/>
            </a:pPr>
            <a:r>
              <a:rPr lang="es-MX" sz="5500" dirty="0" smtClean="0">
                <a:latin typeface="+mj-lt"/>
              </a:rPr>
              <a:t>con respecto al SS. </a:t>
            </a:r>
          </a:p>
          <a:p>
            <a:pPr>
              <a:buNone/>
            </a:pPr>
            <a:r>
              <a:rPr lang="es-MX" sz="5500" dirty="0" smtClean="0">
                <a:latin typeface="+mj-lt"/>
              </a:rPr>
              <a:t> Éste incremento en la producción de forraje corresponde a un total acumulado en el</a:t>
            </a:r>
          </a:p>
          <a:p>
            <a:pPr>
              <a:buNone/>
            </a:pPr>
            <a:r>
              <a:rPr lang="es-MX" sz="5500" dirty="0" smtClean="0">
                <a:latin typeface="+mj-lt"/>
              </a:rPr>
              <a:t>año de 1500 Kg de MS.</a:t>
            </a:r>
          </a:p>
        </p:txBody>
      </p:sp>
      <p:pic>
        <p:nvPicPr>
          <p:cNvPr id="5" name="4 Imagen"/>
          <p:cNvPicPr/>
          <p:nvPr/>
        </p:nvPicPr>
        <p:blipFill>
          <a:blip r:embed="rId3" cstate="print"/>
          <a:srcRect/>
          <a:stretch>
            <a:fillRect/>
          </a:stretch>
        </p:blipFill>
        <p:spPr bwMode="auto">
          <a:xfrm>
            <a:off x="395536" y="1628800"/>
            <a:ext cx="7776864"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Autofit/>
          </a:bodyPr>
          <a:lstStyle/>
          <a:p>
            <a:r>
              <a:rPr lang="es-AR" sz="4000" b="1" dirty="0" smtClean="0">
                <a:solidFill>
                  <a:schemeClr val="tx1"/>
                </a:solidFill>
              </a:rPr>
              <a:t>Rendimiento de MS/Ha</a:t>
            </a:r>
            <a:endParaRPr lang="es-AR" sz="4000" b="1" dirty="0">
              <a:solidFill>
                <a:schemeClr val="tx1"/>
              </a:solidFill>
            </a:endParaRPr>
          </a:p>
        </p:txBody>
      </p:sp>
      <p:sp>
        <p:nvSpPr>
          <p:cNvPr id="3" name="2 Marcador de contenido"/>
          <p:cNvSpPr>
            <a:spLocks noGrp="1"/>
          </p:cNvSpPr>
          <p:nvPr>
            <p:ph idx="1"/>
          </p:nvPr>
        </p:nvSpPr>
        <p:spPr>
          <a:xfrm>
            <a:off x="251520" y="1556792"/>
            <a:ext cx="8435280" cy="4752528"/>
          </a:xfrm>
        </p:spPr>
        <p:txBody>
          <a:bodyPr>
            <a:normAutofit lnSpcReduction="10000"/>
          </a:bodyPr>
          <a:lstStyle/>
          <a:p>
            <a:pPr algn="just">
              <a:lnSpc>
                <a:spcPct val="115000"/>
              </a:lnSpc>
              <a:spcAft>
                <a:spcPts val="0"/>
              </a:spcAft>
              <a:buNone/>
            </a:pPr>
            <a:r>
              <a:rPr lang="es-MX" sz="2400" dirty="0" smtClean="0">
                <a:latin typeface="+mj-lt"/>
                <a:ea typeface="Calibri"/>
                <a:cs typeface="Times New Roman"/>
              </a:rPr>
              <a:t>Corte de limpieza</a:t>
            </a:r>
          </a:p>
          <a:p>
            <a:pPr algn="just">
              <a:lnSpc>
                <a:spcPct val="115000"/>
              </a:lnSpc>
              <a:spcAft>
                <a:spcPts val="0"/>
              </a:spcAft>
              <a:buNone/>
            </a:pPr>
            <a:endParaRPr lang="es-MX" sz="2000" dirty="0" smtClean="0">
              <a:solidFill>
                <a:srgbClr val="FF0000"/>
              </a:solidFill>
              <a:latin typeface="+mj-lt"/>
              <a:cs typeface="Times New Roman"/>
            </a:endParaRPr>
          </a:p>
          <a:p>
            <a:pPr algn="just">
              <a:lnSpc>
                <a:spcPct val="115000"/>
              </a:lnSpc>
              <a:spcAft>
                <a:spcPts val="0"/>
              </a:spcAft>
              <a:buNone/>
            </a:pPr>
            <a:endParaRPr lang="es-MX" sz="2000" dirty="0" smtClean="0">
              <a:solidFill>
                <a:srgbClr val="FF0000"/>
              </a:solidFill>
              <a:latin typeface="+mj-lt"/>
              <a:cs typeface="Times New Roman"/>
            </a:endParaRPr>
          </a:p>
          <a:p>
            <a:pPr algn="just">
              <a:lnSpc>
                <a:spcPct val="115000"/>
              </a:lnSpc>
              <a:spcAft>
                <a:spcPts val="0"/>
              </a:spcAft>
              <a:buNone/>
            </a:pPr>
            <a:endParaRPr lang="es-MX" sz="2000" dirty="0" smtClean="0">
              <a:solidFill>
                <a:srgbClr val="FF0000"/>
              </a:solidFill>
              <a:latin typeface="+mj-lt"/>
              <a:cs typeface="Times New Roman"/>
            </a:endParaRPr>
          </a:p>
          <a:p>
            <a:pPr algn="just">
              <a:lnSpc>
                <a:spcPct val="115000"/>
              </a:lnSpc>
              <a:spcAft>
                <a:spcPts val="0"/>
              </a:spcAft>
              <a:buNone/>
            </a:pPr>
            <a:endParaRPr lang="es-MX" sz="2000" dirty="0" smtClean="0">
              <a:solidFill>
                <a:srgbClr val="FF0000"/>
              </a:solidFill>
              <a:latin typeface="+mj-lt"/>
              <a:cs typeface="Times New Roman"/>
            </a:endParaRPr>
          </a:p>
          <a:p>
            <a:pPr algn="just">
              <a:lnSpc>
                <a:spcPct val="115000"/>
              </a:lnSpc>
              <a:spcAft>
                <a:spcPts val="0"/>
              </a:spcAft>
              <a:buNone/>
            </a:pPr>
            <a:endParaRPr lang="es-MX" sz="1800" dirty="0" smtClean="0"/>
          </a:p>
          <a:p>
            <a:endParaRPr lang="es-MX" sz="1800" dirty="0" smtClean="0"/>
          </a:p>
          <a:p>
            <a:endParaRPr lang="es-MX" sz="1800" dirty="0" smtClean="0"/>
          </a:p>
          <a:p>
            <a:endParaRPr lang="es-MX" sz="1800" dirty="0" smtClean="0"/>
          </a:p>
          <a:p>
            <a:endParaRPr lang="es-MX" sz="1800" dirty="0" smtClean="0"/>
          </a:p>
          <a:p>
            <a:endParaRPr lang="es-MX" sz="1800" dirty="0" smtClean="0"/>
          </a:p>
          <a:p>
            <a:pPr>
              <a:buNone/>
            </a:pPr>
            <a:r>
              <a:rPr lang="es-AR" sz="1600" dirty="0" smtClean="0">
                <a:latin typeface="+mj-lt"/>
              </a:rPr>
              <a:t>Tabla III: Registro de precipitaciones período Enero 2014-Julio 2015 establecimiento El Pingo.</a:t>
            </a:r>
          </a:p>
          <a:p>
            <a:pPr>
              <a:buNone/>
            </a:pPr>
            <a:r>
              <a:rPr lang="es-AR" sz="1600" dirty="0" smtClean="0">
                <a:latin typeface="+mj-lt"/>
              </a:rPr>
              <a:t>Localidad San Miguel de Monte. Provincia de Buenos Aires.</a:t>
            </a:r>
          </a:p>
          <a:p>
            <a:endParaRPr lang="es-MX" sz="1800" dirty="0" smtClean="0"/>
          </a:p>
          <a:p>
            <a:endParaRPr lang="es-MX" sz="2800" dirty="0" smtClean="0"/>
          </a:p>
          <a:p>
            <a:pPr>
              <a:buNone/>
            </a:pPr>
            <a:endParaRPr lang="es-AR" dirty="0"/>
          </a:p>
        </p:txBody>
      </p:sp>
      <p:graphicFrame>
        <p:nvGraphicFramePr>
          <p:cNvPr id="8" name="7 Tabla"/>
          <p:cNvGraphicFramePr>
            <a:graphicFrameLocks noGrp="1"/>
          </p:cNvGraphicFramePr>
          <p:nvPr/>
        </p:nvGraphicFramePr>
        <p:xfrm>
          <a:off x="251518" y="2852935"/>
          <a:ext cx="8712970" cy="1944216"/>
        </p:xfrm>
        <a:graphic>
          <a:graphicData uri="http://schemas.openxmlformats.org/drawingml/2006/table">
            <a:tbl>
              <a:tblPr firstRow="1" bandRow="1">
                <a:tableStyleId>{00A15C55-8517-42AA-B614-E9B94910E393}</a:tableStyleId>
              </a:tblPr>
              <a:tblGrid>
                <a:gridCol w="622355"/>
                <a:gridCol w="622355"/>
                <a:gridCol w="622355"/>
                <a:gridCol w="622355"/>
                <a:gridCol w="622355"/>
                <a:gridCol w="622355"/>
                <a:gridCol w="622355"/>
                <a:gridCol w="622355"/>
                <a:gridCol w="622355"/>
                <a:gridCol w="622355"/>
                <a:gridCol w="622355"/>
                <a:gridCol w="622355"/>
                <a:gridCol w="622355"/>
                <a:gridCol w="622355"/>
              </a:tblGrid>
              <a:tr h="648072">
                <a:tc>
                  <a:txBody>
                    <a:bodyPr/>
                    <a:lstStyle/>
                    <a:p>
                      <a:pPr algn="ctr"/>
                      <a:r>
                        <a:rPr lang="es-AR" sz="1200" dirty="0" smtClean="0">
                          <a:solidFill>
                            <a:schemeClr val="tx1"/>
                          </a:solidFill>
                        </a:rPr>
                        <a:t>AÑO</a:t>
                      </a:r>
                      <a:endParaRPr lang="es-AR" sz="1200" dirty="0">
                        <a:solidFill>
                          <a:schemeClr val="tx1"/>
                        </a:solidFill>
                      </a:endParaRPr>
                    </a:p>
                  </a:txBody>
                  <a:tcPr/>
                </a:tc>
                <a:tc>
                  <a:txBody>
                    <a:bodyPr/>
                    <a:lstStyle/>
                    <a:p>
                      <a:pPr algn="ctr"/>
                      <a:r>
                        <a:rPr lang="es-AR" dirty="0" smtClean="0">
                          <a:solidFill>
                            <a:schemeClr val="tx1"/>
                          </a:solidFill>
                        </a:rPr>
                        <a:t>E</a:t>
                      </a:r>
                      <a:endParaRPr lang="es-AR" dirty="0">
                        <a:solidFill>
                          <a:schemeClr val="tx1"/>
                        </a:solidFill>
                      </a:endParaRPr>
                    </a:p>
                  </a:txBody>
                  <a:tcPr/>
                </a:tc>
                <a:tc>
                  <a:txBody>
                    <a:bodyPr/>
                    <a:lstStyle/>
                    <a:p>
                      <a:pPr algn="ctr"/>
                      <a:r>
                        <a:rPr lang="es-AR" dirty="0" smtClean="0">
                          <a:solidFill>
                            <a:schemeClr val="tx1"/>
                          </a:solidFill>
                        </a:rPr>
                        <a:t>F</a:t>
                      </a:r>
                      <a:endParaRPr lang="es-AR" dirty="0">
                        <a:solidFill>
                          <a:schemeClr val="tx1"/>
                        </a:solidFill>
                      </a:endParaRPr>
                    </a:p>
                  </a:txBody>
                  <a:tcPr/>
                </a:tc>
                <a:tc>
                  <a:txBody>
                    <a:bodyPr/>
                    <a:lstStyle/>
                    <a:p>
                      <a:pPr algn="ctr"/>
                      <a:r>
                        <a:rPr lang="es-AR" dirty="0" smtClean="0">
                          <a:solidFill>
                            <a:schemeClr val="tx1"/>
                          </a:solidFill>
                        </a:rPr>
                        <a:t>M</a:t>
                      </a:r>
                      <a:endParaRPr lang="es-AR" dirty="0">
                        <a:solidFill>
                          <a:schemeClr val="tx1"/>
                        </a:solidFill>
                      </a:endParaRPr>
                    </a:p>
                  </a:txBody>
                  <a:tcPr/>
                </a:tc>
                <a:tc>
                  <a:txBody>
                    <a:bodyPr/>
                    <a:lstStyle/>
                    <a:p>
                      <a:pPr algn="ctr"/>
                      <a:r>
                        <a:rPr lang="es-AR" dirty="0" smtClean="0">
                          <a:solidFill>
                            <a:schemeClr val="tx1"/>
                          </a:solidFill>
                        </a:rPr>
                        <a:t>A</a:t>
                      </a:r>
                      <a:endParaRPr lang="es-AR" dirty="0">
                        <a:solidFill>
                          <a:schemeClr val="tx1"/>
                        </a:solidFill>
                      </a:endParaRPr>
                    </a:p>
                  </a:txBody>
                  <a:tcPr/>
                </a:tc>
                <a:tc>
                  <a:txBody>
                    <a:bodyPr/>
                    <a:lstStyle/>
                    <a:p>
                      <a:pPr algn="ctr"/>
                      <a:r>
                        <a:rPr lang="es-AR" dirty="0" smtClean="0">
                          <a:solidFill>
                            <a:schemeClr val="tx1"/>
                          </a:solidFill>
                        </a:rPr>
                        <a:t>M</a:t>
                      </a:r>
                      <a:endParaRPr lang="es-AR" dirty="0">
                        <a:solidFill>
                          <a:schemeClr val="tx1"/>
                        </a:solidFill>
                      </a:endParaRPr>
                    </a:p>
                  </a:txBody>
                  <a:tcPr/>
                </a:tc>
                <a:tc>
                  <a:txBody>
                    <a:bodyPr/>
                    <a:lstStyle/>
                    <a:p>
                      <a:pPr algn="ctr"/>
                      <a:r>
                        <a:rPr lang="es-AR" dirty="0" smtClean="0">
                          <a:solidFill>
                            <a:schemeClr val="tx1"/>
                          </a:solidFill>
                        </a:rPr>
                        <a:t>J</a:t>
                      </a:r>
                      <a:endParaRPr lang="es-AR" dirty="0">
                        <a:solidFill>
                          <a:schemeClr val="tx1"/>
                        </a:solidFill>
                      </a:endParaRPr>
                    </a:p>
                  </a:txBody>
                  <a:tcPr/>
                </a:tc>
                <a:tc>
                  <a:txBody>
                    <a:bodyPr/>
                    <a:lstStyle/>
                    <a:p>
                      <a:pPr algn="ctr"/>
                      <a:r>
                        <a:rPr lang="es-AR" dirty="0" smtClean="0">
                          <a:solidFill>
                            <a:schemeClr val="tx1"/>
                          </a:solidFill>
                        </a:rPr>
                        <a:t>J</a:t>
                      </a:r>
                      <a:endParaRPr lang="es-AR" dirty="0">
                        <a:solidFill>
                          <a:schemeClr val="tx1"/>
                        </a:solidFill>
                      </a:endParaRPr>
                    </a:p>
                  </a:txBody>
                  <a:tcPr/>
                </a:tc>
                <a:tc>
                  <a:txBody>
                    <a:bodyPr/>
                    <a:lstStyle/>
                    <a:p>
                      <a:pPr algn="ctr"/>
                      <a:r>
                        <a:rPr lang="es-AR" dirty="0" smtClean="0">
                          <a:solidFill>
                            <a:schemeClr val="tx1"/>
                          </a:solidFill>
                        </a:rPr>
                        <a:t>A</a:t>
                      </a:r>
                      <a:endParaRPr lang="es-AR" dirty="0">
                        <a:solidFill>
                          <a:schemeClr val="tx1"/>
                        </a:solidFill>
                      </a:endParaRPr>
                    </a:p>
                  </a:txBody>
                  <a:tcPr/>
                </a:tc>
                <a:tc>
                  <a:txBody>
                    <a:bodyPr/>
                    <a:lstStyle/>
                    <a:p>
                      <a:pPr algn="ctr"/>
                      <a:r>
                        <a:rPr lang="es-AR" dirty="0" smtClean="0">
                          <a:solidFill>
                            <a:schemeClr val="tx1"/>
                          </a:solidFill>
                        </a:rPr>
                        <a:t>S</a:t>
                      </a:r>
                      <a:endParaRPr lang="es-AR" dirty="0">
                        <a:solidFill>
                          <a:schemeClr val="tx1"/>
                        </a:solidFill>
                      </a:endParaRPr>
                    </a:p>
                  </a:txBody>
                  <a:tcPr/>
                </a:tc>
                <a:tc>
                  <a:txBody>
                    <a:bodyPr/>
                    <a:lstStyle/>
                    <a:p>
                      <a:pPr algn="ctr"/>
                      <a:r>
                        <a:rPr lang="es-AR" dirty="0" smtClean="0">
                          <a:solidFill>
                            <a:schemeClr val="tx1"/>
                          </a:solidFill>
                        </a:rPr>
                        <a:t>O</a:t>
                      </a:r>
                      <a:endParaRPr lang="es-AR" dirty="0">
                        <a:solidFill>
                          <a:schemeClr val="tx1"/>
                        </a:solidFill>
                      </a:endParaRPr>
                    </a:p>
                  </a:txBody>
                  <a:tcPr/>
                </a:tc>
                <a:tc>
                  <a:txBody>
                    <a:bodyPr/>
                    <a:lstStyle/>
                    <a:p>
                      <a:pPr algn="ctr"/>
                      <a:r>
                        <a:rPr lang="es-AR" dirty="0" smtClean="0">
                          <a:solidFill>
                            <a:schemeClr val="tx1"/>
                          </a:solidFill>
                        </a:rPr>
                        <a:t>N</a:t>
                      </a:r>
                      <a:endParaRPr lang="es-AR" dirty="0">
                        <a:solidFill>
                          <a:schemeClr val="tx1"/>
                        </a:solidFill>
                      </a:endParaRPr>
                    </a:p>
                  </a:txBody>
                  <a:tcPr/>
                </a:tc>
                <a:tc>
                  <a:txBody>
                    <a:bodyPr/>
                    <a:lstStyle/>
                    <a:p>
                      <a:pPr algn="ctr"/>
                      <a:r>
                        <a:rPr lang="es-AR" dirty="0" smtClean="0">
                          <a:solidFill>
                            <a:schemeClr val="tx1"/>
                          </a:solidFill>
                        </a:rPr>
                        <a:t>D</a:t>
                      </a:r>
                      <a:endParaRPr lang="es-AR" dirty="0">
                        <a:solidFill>
                          <a:schemeClr val="tx1"/>
                        </a:solidFill>
                      </a:endParaRPr>
                    </a:p>
                  </a:txBody>
                  <a:tcPr/>
                </a:tc>
                <a:tc>
                  <a:txBody>
                    <a:bodyPr/>
                    <a:lstStyle/>
                    <a:p>
                      <a:r>
                        <a:rPr lang="es-AR" sz="1000" dirty="0" smtClean="0">
                          <a:solidFill>
                            <a:schemeClr val="tx1"/>
                          </a:solidFill>
                        </a:rPr>
                        <a:t>TOTAL</a:t>
                      </a:r>
                      <a:endParaRPr lang="es-AR" sz="1000" dirty="0">
                        <a:solidFill>
                          <a:schemeClr val="tx1"/>
                        </a:solidFill>
                      </a:endParaRPr>
                    </a:p>
                  </a:txBody>
                  <a:tcPr/>
                </a:tc>
              </a:tr>
              <a:tr h="648072">
                <a:tc>
                  <a:txBody>
                    <a:bodyPr/>
                    <a:lstStyle/>
                    <a:p>
                      <a:r>
                        <a:rPr lang="es-AR" sz="1600" dirty="0" smtClean="0">
                          <a:latin typeface="+mj-lt"/>
                        </a:rPr>
                        <a:t>2014</a:t>
                      </a:r>
                      <a:endParaRPr lang="es-AR" sz="1600" dirty="0">
                        <a:latin typeface="+mj-lt"/>
                      </a:endParaRPr>
                    </a:p>
                  </a:txBody>
                  <a:tcPr/>
                </a:tc>
                <a:tc>
                  <a:txBody>
                    <a:bodyPr/>
                    <a:lstStyle/>
                    <a:p>
                      <a:r>
                        <a:rPr lang="es-AR" dirty="0" smtClean="0">
                          <a:latin typeface="+mj-lt"/>
                        </a:rPr>
                        <a:t>206</a:t>
                      </a:r>
                      <a:endParaRPr lang="es-AR" dirty="0">
                        <a:latin typeface="+mj-lt"/>
                      </a:endParaRPr>
                    </a:p>
                  </a:txBody>
                  <a:tcPr/>
                </a:tc>
                <a:tc>
                  <a:txBody>
                    <a:bodyPr/>
                    <a:lstStyle/>
                    <a:p>
                      <a:r>
                        <a:rPr lang="es-AR" dirty="0" smtClean="0">
                          <a:latin typeface="+mj-lt"/>
                        </a:rPr>
                        <a:t>112</a:t>
                      </a:r>
                      <a:endParaRPr lang="es-AR" dirty="0">
                        <a:latin typeface="+mj-lt"/>
                      </a:endParaRPr>
                    </a:p>
                  </a:txBody>
                  <a:tcPr/>
                </a:tc>
                <a:tc>
                  <a:txBody>
                    <a:bodyPr/>
                    <a:lstStyle/>
                    <a:p>
                      <a:r>
                        <a:rPr lang="es-AR" dirty="0" smtClean="0">
                          <a:latin typeface="+mj-lt"/>
                        </a:rPr>
                        <a:t>73</a:t>
                      </a:r>
                      <a:endParaRPr lang="es-AR" dirty="0">
                        <a:latin typeface="+mj-lt"/>
                      </a:endParaRPr>
                    </a:p>
                  </a:txBody>
                  <a:tcPr/>
                </a:tc>
                <a:tc>
                  <a:txBody>
                    <a:bodyPr/>
                    <a:lstStyle/>
                    <a:p>
                      <a:r>
                        <a:rPr lang="es-AR" dirty="0" smtClean="0">
                          <a:latin typeface="+mj-lt"/>
                        </a:rPr>
                        <a:t>102</a:t>
                      </a:r>
                      <a:endParaRPr lang="es-AR" dirty="0">
                        <a:latin typeface="+mj-lt"/>
                      </a:endParaRPr>
                    </a:p>
                  </a:txBody>
                  <a:tcPr/>
                </a:tc>
                <a:tc>
                  <a:txBody>
                    <a:bodyPr/>
                    <a:lstStyle/>
                    <a:p>
                      <a:r>
                        <a:rPr lang="es-AR" dirty="0" smtClean="0">
                          <a:latin typeface="+mj-lt"/>
                        </a:rPr>
                        <a:t>100</a:t>
                      </a:r>
                      <a:endParaRPr lang="es-AR" dirty="0">
                        <a:latin typeface="+mj-lt"/>
                      </a:endParaRPr>
                    </a:p>
                  </a:txBody>
                  <a:tcPr/>
                </a:tc>
                <a:tc>
                  <a:txBody>
                    <a:bodyPr/>
                    <a:lstStyle/>
                    <a:p>
                      <a:r>
                        <a:rPr lang="es-AR" dirty="0" smtClean="0">
                          <a:latin typeface="+mj-lt"/>
                        </a:rPr>
                        <a:t>28</a:t>
                      </a:r>
                      <a:endParaRPr lang="es-AR" dirty="0">
                        <a:latin typeface="+mj-lt"/>
                      </a:endParaRPr>
                    </a:p>
                  </a:txBody>
                  <a:tcPr/>
                </a:tc>
                <a:tc>
                  <a:txBody>
                    <a:bodyPr/>
                    <a:lstStyle/>
                    <a:p>
                      <a:r>
                        <a:rPr lang="es-AR" dirty="0" smtClean="0">
                          <a:latin typeface="+mj-lt"/>
                        </a:rPr>
                        <a:t>162</a:t>
                      </a:r>
                      <a:endParaRPr lang="es-AR" dirty="0">
                        <a:latin typeface="+mj-lt"/>
                      </a:endParaRPr>
                    </a:p>
                  </a:txBody>
                  <a:tcPr/>
                </a:tc>
                <a:tc>
                  <a:txBody>
                    <a:bodyPr/>
                    <a:lstStyle/>
                    <a:p>
                      <a:r>
                        <a:rPr lang="es-AR" dirty="0" smtClean="0">
                          <a:latin typeface="+mj-lt"/>
                        </a:rPr>
                        <a:t>7</a:t>
                      </a:r>
                      <a:endParaRPr lang="es-AR" dirty="0">
                        <a:latin typeface="+mj-lt"/>
                      </a:endParaRPr>
                    </a:p>
                  </a:txBody>
                  <a:tcPr/>
                </a:tc>
                <a:tc>
                  <a:txBody>
                    <a:bodyPr/>
                    <a:lstStyle/>
                    <a:p>
                      <a:r>
                        <a:rPr lang="es-AR" dirty="0" smtClean="0">
                          <a:latin typeface="+mj-lt"/>
                        </a:rPr>
                        <a:t>132</a:t>
                      </a:r>
                      <a:endParaRPr lang="es-AR" dirty="0">
                        <a:latin typeface="+mj-lt"/>
                      </a:endParaRPr>
                    </a:p>
                  </a:txBody>
                  <a:tcPr/>
                </a:tc>
                <a:tc>
                  <a:txBody>
                    <a:bodyPr/>
                    <a:lstStyle/>
                    <a:p>
                      <a:r>
                        <a:rPr lang="es-AR" dirty="0" smtClean="0">
                          <a:latin typeface="+mj-lt"/>
                        </a:rPr>
                        <a:t>124</a:t>
                      </a:r>
                      <a:endParaRPr lang="es-AR" dirty="0">
                        <a:latin typeface="+mj-lt"/>
                      </a:endParaRPr>
                    </a:p>
                  </a:txBody>
                  <a:tcPr/>
                </a:tc>
                <a:tc>
                  <a:txBody>
                    <a:bodyPr/>
                    <a:lstStyle/>
                    <a:p>
                      <a:r>
                        <a:rPr lang="es-AR" dirty="0" smtClean="0">
                          <a:latin typeface="+mj-lt"/>
                        </a:rPr>
                        <a:t>110</a:t>
                      </a:r>
                      <a:endParaRPr lang="es-AR" dirty="0">
                        <a:latin typeface="+mj-lt"/>
                      </a:endParaRPr>
                    </a:p>
                  </a:txBody>
                  <a:tcPr/>
                </a:tc>
                <a:tc>
                  <a:txBody>
                    <a:bodyPr/>
                    <a:lstStyle/>
                    <a:p>
                      <a:r>
                        <a:rPr lang="es-AR" dirty="0" smtClean="0">
                          <a:latin typeface="+mj-lt"/>
                        </a:rPr>
                        <a:t>61</a:t>
                      </a:r>
                      <a:endParaRPr lang="es-AR" dirty="0">
                        <a:latin typeface="+mj-lt"/>
                      </a:endParaRPr>
                    </a:p>
                  </a:txBody>
                  <a:tcPr/>
                </a:tc>
                <a:tc>
                  <a:txBody>
                    <a:bodyPr/>
                    <a:lstStyle/>
                    <a:p>
                      <a:r>
                        <a:rPr lang="es-AR" sz="1600" dirty="0" smtClean="0">
                          <a:latin typeface="+mj-lt"/>
                        </a:rPr>
                        <a:t>1217</a:t>
                      </a:r>
                      <a:endParaRPr lang="es-AR" sz="1600" dirty="0">
                        <a:latin typeface="+mj-lt"/>
                      </a:endParaRPr>
                    </a:p>
                  </a:txBody>
                  <a:tcPr/>
                </a:tc>
              </a:tr>
              <a:tr h="648072">
                <a:tc>
                  <a:txBody>
                    <a:bodyPr/>
                    <a:lstStyle/>
                    <a:p>
                      <a:r>
                        <a:rPr lang="es-AR" sz="1600" dirty="0" smtClean="0">
                          <a:latin typeface="+mj-lt"/>
                        </a:rPr>
                        <a:t>2015</a:t>
                      </a:r>
                      <a:endParaRPr lang="es-AR" sz="1600" dirty="0">
                        <a:latin typeface="+mj-lt"/>
                      </a:endParaRPr>
                    </a:p>
                  </a:txBody>
                  <a:tcPr/>
                </a:tc>
                <a:tc>
                  <a:txBody>
                    <a:bodyPr/>
                    <a:lstStyle/>
                    <a:p>
                      <a:r>
                        <a:rPr lang="es-AR" dirty="0" smtClean="0">
                          <a:latin typeface="+mj-lt"/>
                        </a:rPr>
                        <a:t>125</a:t>
                      </a:r>
                      <a:endParaRPr lang="es-AR" dirty="0">
                        <a:latin typeface="+mj-lt"/>
                      </a:endParaRPr>
                    </a:p>
                  </a:txBody>
                  <a:tcPr/>
                </a:tc>
                <a:tc>
                  <a:txBody>
                    <a:bodyPr/>
                    <a:lstStyle/>
                    <a:p>
                      <a:r>
                        <a:rPr lang="es-AR" dirty="0" smtClean="0">
                          <a:latin typeface="+mj-lt"/>
                        </a:rPr>
                        <a:t>23</a:t>
                      </a:r>
                      <a:endParaRPr lang="es-AR" dirty="0">
                        <a:latin typeface="+mj-lt"/>
                      </a:endParaRPr>
                    </a:p>
                  </a:txBody>
                  <a:tcPr/>
                </a:tc>
                <a:tc>
                  <a:txBody>
                    <a:bodyPr/>
                    <a:lstStyle/>
                    <a:p>
                      <a:r>
                        <a:rPr lang="es-AR" dirty="0" smtClean="0">
                          <a:latin typeface="+mj-lt"/>
                        </a:rPr>
                        <a:t>11</a:t>
                      </a:r>
                      <a:endParaRPr lang="es-AR" dirty="0">
                        <a:latin typeface="+mj-lt"/>
                      </a:endParaRPr>
                    </a:p>
                  </a:txBody>
                  <a:tcPr/>
                </a:tc>
                <a:tc>
                  <a:txBody>
                    <a:bodyPr/>
                    <a:lstStyle/>
                    <a:p>
                      <a:r>
                        <a:rPr lang="es-AR" dirty="0" smtClean="0">
                          <a:latin typeface="+mj-lt"/>
                        </a:rPr>
                        <a:t>32</a:t>
                      </a:r>
                      <a:endParaRPr lang="es-AR" dirty="0">
                        <a:latin typeface="+mj-lt"/>
                      </a:endParaRPr>
                    </a:p>
                  </a:txBody>
                  <a:tcPr/>
                </a:tc>
                <a:tc>
                  <a:txBody>
                    <a:bodyPr/>
                    <a:lstStyle/>
                    <a:p>
                      <a:r>
                        <a:rPr lang="es-AR" dirty="0" smtClean="0">
                          <a:latin typeface="+mj-lt"/>
                        </a:rPr>
                        <a:t>98</a:t>
                      </a:r>
                      <a:endParaRPr lang="es-AR" dirty="0">
                        <a:latin typeface="+mj-lt"/>
                      </a:endParaRPr>
                    </a:p>
                  </a:txBody>
                  <a:tcPr/>
                </a:tc>
                <a:tc>
                  <a:txBody>
                    <a:bodyPr/>
                    <a:lstStyle/>
                    <a:p>
                      <a:r>
                        <a:rPr lang="es-AR" dirty="0" smtClean="0">
                          <a:latin typeface="+mj-lt"/>
                        </a:rPr>
                        <a:t>26</a:t>
                      </a:r>
                      <a:endParaRPr lang="es-AR" dirty="0">
                        <a:latin typeface="+mj-lt"/>
                      </a:endParaRPr>
                    </a:p>
                  </a:txBody>
                  <a:tcPr/>
                </a:tc>
                <a:tc>
                  <a:txBody>
                    <a:bodyPr/>
                    <a:lstStyle/>
                    <a:p>
                      <a:r>
                        <a:rPr lang="es-AR" dirty="0" smtClean="0">
                          <a:latin typeface="+mj-lt"/>
                        </a:rPr>
                        <a:t>97</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S/D</a:t>
                      </a:r>
                      <a:endParaRPr lang="es-AR" dirty="0">
                        <a:latin typeface="+mj-lt"/>
                      </a:endParaRPr>
                    </a:p>
                  </a:txBody>
                  <a:tcPr/>
                </a:tc>
                <a:tc>
                  <a:txBody>
                    <a:bodyPr/>
                    <a:lstStyle/>
                    <a:p>
                      <a:r>
                        <a:rPr lang="es-AR" dirty="0" smtClean="0">
                          <a:latin typeface="+mj-lt"/>
                        </a:rPr>
                        <a:t>412</a:t>
                      </a:r>
                      <a:endParaRPr lang="es-AR" dirty="0">
                        <a:latin typeface="+mj-lt"/>
                      </a:endParaRPr>
                    </a:p>
                  </a:txBody>
                  <a:tcPr/>
                </a:tc>
              </a:tr>
            </a:tbl>
          </a:graphicData>
        </a:graphic>
      </p:graphicFrame>
      <p:sp>
        <p:nvSpPr>
          <p:cNvPr id="5" name="4 Elipse"/>
          <p:cNvSpPr/>
          <p:nvPr/>
        </p:nvSpPr>
        <p:spPr>
          <a:xfrm>
            <a:off x="1500166" y="4071942"/>
            <a:ext cx="1143008" cy="5715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14352"/>
            <a:ext cx="8640960" cy="538384"/>
          </a:xfrm>
        </p:spPr>
        <p:txBody>
          <a:bodyPr/>
          <a:lstStyle/>
          <a:p>
            <a:r>
              <a:rPr lang="es-AR" sz="4000" b="1" dirty="0" smtClean="0">
                <a:solidFill>
                  <a:schemeClr val="tx1"/>
                </a:solidFill>
              </a:rPr>
              <a:t>Densidad de Plantas</a:t>
            </a:r>
            <a:endParaRPr lang="es-AR" sz="4000" b="1" dirty="0">
              <a:solidFill>
                <a:schemeClr val="tx1"/>
              </a:solidFill>
            </a:endParaRPr>
          </a:p>
        </p:txBody>
      </p:sp>
      <p:sp>
        <p:nvSpPr>
          <p:cNvPr id="3" name="2 Marcador de texto"/>
          <p:cNvSpPr>
            <a:spLocks noGrp="1"/>
          </p:cNvSpPr>
          <p:nvPr>
            <p:ph type="body" idx="2"/>
          </p:nvPr>
        </p:nvSpPr>
        <p:spPr>
          <a:xfrm>
            <a:off x="179512" y="1124744"/>
            <a:ext cx="3312368" cy="5544616"/>
          </a:xfrm>
        </p:spPr>
        <p:txBody>
          <a:bodyPr>
            <a:normAutofit/>
          </a:bodyPr>
          <a:lstStyle/>
          <a:p>
            <a:endParaRPr lang="es-AR" dirty="0" smtClean="0">
              <a:latin typeface="+mj-lt"/>
            </a:endParaRPr>
          </a:p>
          <a:p>
            <a:r>
              <a:rPr lang="es-AR" sz="2400" dirty="0" smtClean="0">
                <a:latin typeface="+mj-lt"/>
              </a:rPr>
              <a:t>44 </a:t>
            </a:r>
            <a:r>
              <a:rPr lang="es-AR" sz="2400" dirty="0" err="1" smtClean="0">
                <a:latin typeface="+mj-lt"/>
              </a:rPr>
              <a:t>pl</a:t>
            </a:r>
            <a:r>
              <a:rPr lang="es-AR" sz="2400" dirty="0" smtClean="0">
                <a:latin typeface="+mj-lt"/>
              </a:rPr>
              <a:t>/m</a:t>
            </a:r>
            <a:r>
              <a:rPr lang="es-AR" sz="2400" baseline="30000" dirty="0" smtClean="0">
                <a:latin typeface="+mj-lt"/>
              </a:rPr>
              <a:t>2</a:t>
            </a:r>
            <a:r>
              <a:rPr lang="es-AR" sz="2400" dirty="0" smtClean="0">
                <a:latin typeface="+mj-lt"/>
              </a:rPr>
              <a:t> en el sistema SD.</a:t>
            </a:r>
          </a:p>
          <a:p>
            <a:r>
              <a:rPr lang="es-AR" sz="2400" dirty="0" smtClean="0">
                <a:latin typeface="+mj-lt"/>
              </a:rPr>
              <a:t>32 </a:t>
            </a:r>
            <a:r>
              <a:rPr lang="es-AR" sz="2400" dirty="0" err="1" smtClean="0">
                <a:latin typeface="+mj-lt"/>
              </a:rPr>
              <a:t>pl</a:t>
            </a:r>
            <a:r>
              <a:rPr lang="es-AR" sz="2400" dirty="0" smtClean="0">
                <a:latin typeface="+mj-lt"/>
              </a:rPr>
              <a:t>/m</a:t>
            </a:r>
            <a:r>
              <a:rPr lang="es-AR" sz="2400" baseline="30000" dirty="0" smtClean="0">
                <a:latin typeface="+mj-lt"/>
              </a:rPr>
              <a:t>2</a:t>
            </a:r>
            <a:r>
              <a:rPr lang="es-AR" sz="2400" dirty="0" smtClean="0">
                <a:latin typeface="+mj-lt"/>
              </a:rPr>
              <a:t> en el sistema SS. </a:t>
            </a:r>
          </a:p>
          <a:p>
            <a:endParaRPr lang="es-AR" sz="2400" dirty="0" smtClean="0">
              <a:latin typeface="+mj-lt"/>
            </a:endParaRPr>
          </a:p>
          <a:p>
            <a:r>
              <a:rPr lang="es-AR" sz="2400" dirty="0" smtClean="0">
                <a:latin typeface="+mj-lt"/>
              </a:rPr>
              <a:t>Diferencia significativa.</a:t>
            </a:r>
          </a:p>
          <a:p>
            <a:endParaRPr lang="es-AR" sz="2400" dirty="0" smtClean="0">
              <a:latin typeface="+mj-lt"/>
            </a:endParaRPr>
          </a:p>
          <a:p>
            <a:r>
              <a:rPr lang="es-MX" sz="2400" dirty="0" smtClean="0">
                <a:latin typeface="+mj-lt"/>
              </a:rPr>
              <a:t>Incremento del 38% en la densidad respecto del sistema SS.</a:t>
            </a:r>
            <a:endParaRPr lang="es-AR" sz="2400" dirty="0" smtClean="0">
              <a:latin typeface="+mj-lt"/>
            </a:endParaRPr>
          </a:p>
          <a:p>
            <a:endParaRPr lang="es-AR" dirty="0"/>
          </a:p>
        </p:txBody>
      </p:sp>
      <p:sp>
        <p:nvSpPr>
          <p:cNvPr id="4" name="3 Marcador de contenido"/>
          <p:cNvSpPr>
            <a:spLocks noGrp="1"/>
          </p:cNvSpPr>
          <p:nvPr>
            <p:ph sz="half" idx="1"/>
          </p:nvPr>
        </p:nvSpPr>
        <p:spPr/>
        <p:txBody>
          <a:bodyPr>
            <a:normAutofit fontScale="92500" lnSpcReduction="20000"/>
          </a:bodyPr>
          <a:lstStyle/>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endParaRPr lang="es-AR" dirty="0" smtClean="0"/>
          </a:p>
          <a:p>
            <a:pPr>
              <a:buNone/>
            </a:pPr>
            <a:r>
              <a:rPr lang="es-AR" sz="1700" dirty="0" smtClean="0">
                <a:latin typeface="+mj-lt"/>
              </a:rPr>
              <a:t>Grafico II: Evolución de la densidad de plantas/m</a:t>
            </a:r>
            <a:r>
              <a:rPr lang="es-AR" sz="1700" baseline="30000" dirty="0" smtClean="0">
                <a:latin typeface="+mj-lt"/>
              </a:rPr>
              <a:t>2</a:t>
            </a:r>
            <a:r>
              <a:rPr lang="es-AR" sz="1700" dirty="0" smtClean="0">
                <a:latin typeface="+mj-lt"/>
              </a:rPr>
              <a:t> para</a:t>
            </a:r>
          </a:p>
          <a:p>
            <a:pPr>
              <a:buNone/>
            </a:pPr>
            <a:r>
              <a:rPr lang="es-AR" sz="1700" dirty="0" smtClean="0">
                <a:latin typeface="+mj-lt"/>
              </a:rPr>
              <a:t>el sistema SD y sistema SS.</a:t>
            </a:r>
          </a:p>
          <a:p>
            <a:pPr>
              <a:buNone/>
            </a:pPr>
            <a:endParaRPr lang="es-AR" dirty="0"/>
          </a:p>
        </p:txBody>
      </p:sp>
      <p:pic>
        <p:nvPicPr>
          <p:cNvPr id="5" name="4 Imagen"/>
          <p:cNvPicPr/>
          <p:nvPr/>
        </p:nvPicPr>
        <p:blipFill>
          <a:blip r:embed="rId2" cstate="print"/>
          <a:srcRect/>
          <a:stretch>
            <a:fillRect/>
          </a:stretch>
        </p:blipFill>
        <p:spPr bwMode="auto">
          <a:xfrm>
            <a:off x="3635896" y="1268760"/>
            <a:ext cx="5112568"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4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764704"/>
            <a:ext cx="7851648" cy="648072"/>
          </a:xfrm>
        </p:spPr>
        <p:txBody>
          <a:bodyPr>
            <a:normAutofit/>
          </a:bodyPr>
          <a:lstStyle/>
          <a:p>
            <a:pPr algn="l"/>
            <a:r>
              <a:rPr lang="es-AR" sz="4000" dirty="0" smtClean="0">
                <a:solidFill>
                  <a:schemeClr val="bg1"/>
                </a:solidFill>
              </a:rPr>
              <a:t>Densidad de Plantas</a:t>
            </a:r>
            <a:endParaRPr lang="es-AR" sz="4000" dirty="0">
              <a:solidFill>
                <a:schemeClr val="bg1"/>
              </a:solidFill>
            </a:endParaRPr>
          </a:p>
        </p:txBody>
      </p:sp>
      <p:sp>
        <p:nvSpPr>
          <p:cNvPr id="3" name="2 Subtítulo"/>
          <p:cNvSpPr>
            <a:spLocks noGrp="1"/>
          </p:cNvSpPr>
          <p:nvPr>
            <p:ph type="subTitle" idx="1"/>
          </p:nvPr>
        </p:nvSpPr>
        <p:spPr>
          <a:xfrm>
            <a:off x="533400" y="1484784"/>
            <a:ext cx="7854696" cy="5256584"/>
          </a:xfrm>
        </p:spPr>
        <p:txBody>
          <a:bodyPr>
            <a:normAutofit fontScale="92500" lnSpcReduction="10000"/>
          </a:bodyPr>
          <a:lstStyle/>
          <a:p>
            <a:pPr algn="just">
              <a:lnSpc>
                <a:spcPct val="115000"/>
              </a:lnSpc>
              <a:spcAft>
                <a:spcPts val="0"/>
              </a:spcAft>
            </a:pPr>
            <a:r>
              <a:rPr lang="es-AR" sz="2800" dirty="0" smtClean="0">
                <a:solidFill>
                  <a:schemeClr val="bg1"/>
                </a:solidFill>
                <a:latin typeface="+mj-lt"/>
                <a:ea typeface="Calibri"/>
                <a:cs typeface="Times New Roman"/>
              </a:rPr>
              <a:t>“</a:t>
            </a:r>
            <a:r>
              <a:rPr lang="es-AR" sz="2800" i="1" dirty="0" smtClean="0">
                <a:solidFill>
                  <a:schemeClr val="bg1"/>
                </a:solidFill>
                <a:latin typeface="+mj-lt"/>
                <a:ea typeface="Calibri"/>
                <a:cs typeface="Times New Roman"/>
              </a:rPr>
              <a:t>Los pastoreos o cortes frecuentes deprimen la producción total de forraje y deterioran el vigor de las plantas, lo que se traduce en alfalfares menos persistentes</a:t>
            </a:r>
            <a:r>
              <a:rPr lang="es-AR" sz="2800" dirty="0" smtClean="0">
                <a:solidFill>
                  <a:schemeClr val="bg1"/>
                </a:solidFill>
                <a:latin typeface="+mj-lt"/>
                <a:ea typeface="Calibri"/>
                <a:cs typeface="Times New Roman"/>
              </a:rPr>
              <a:t>”. </a:t>
            </a:r>
            <a:r>
              <a:rPr lang="es-AR" sz="2800" dirty="0" err="1" smtClean="0">
                <a:solidFill>
                  <a:schemeClr val="bg1"/>
                </a:solidFill>
                <a:latin typeface="+mj-lt"/>
                <a:ea typeface="Calibri"/>
                <a:cs typeface="Times New Roman"/>
              </a:rPr>
              <a:t>Rebuffo</a:t>
            </a:r>
            <a:r>
              <a:rPr lang="es-AR" sz="2800" dirty="0" smtClean="0">
                <a:solidFill>
                  <a:schemeClr val="bg1"/>
                </a:solidFill>
                <a:latin typeface="+mj-lt"/>
                <a:ea typeface="Calibri"/>
                <a:cs typeface="Times New Roman"/>
              </a:rPr>
              <a:t> (2005).</a:t>
            </a:r>
          </a:p>
          <a:p>
            <a:pPr algn="just">
              <a:lnSpc>
                <a:spcPct val="115000"/>
              </a:lnSpc>
              <a:spcAft>
                <a:spcPts val="0"/>
              </a:spcAft>
            </a:pPr>
            <a:endParaRPr lang="es-AR" sz="2800" dirty="0" smtClean="0">
              <a:solidFill>
                <a:schemeClr val="bg1"/>
              </a:solidFill>
              <a:latin typeface="+mj-lt"/>
              <a:ea typeface="Calibri"/>
              <a:cs typeface="Times New Roman"/>
            </a:endParaRPr>
          </a:p>
          <a:p>
            <a:pPr algn="just">
              <a:lnSpc>
                <a:spcPct val="115000"/>
              </a:lnSpc>
              <a:spcAft>
                <a:spcPts val="0"/>
              </a:spcAft>
            </a:pPr>
            <a:endParaRPr lang="es-AR" sz="2800" dirty="0" smtClean="0">
              <a:solidFill>
                <a:schemeClr val="bg1"/>
              </a:solidFill>
              <a:latin typeface="+mj-lt"/>
              <a:ea typeface="Calibri"/>
              <a:cs typeface="Times New Roman"/>
            </a:endParaRPr>
          </a:p>
          <a:p>
            <a:pPr algn="just">
              <a:lnSpc>
                <a:spcPct val="115000"/>
              </a:lnSpc>
              <a:spcAft>
                <a:spcPts val="0"/>
              </a:spcAft>
            </a:pPr>
            <a:endParaRPr lang="es-AR" sz="2800" dirty="0" smtClean="0">
              <a:solidFill>
                <a:schemeClr val="bg1"/>
              </a:solidFill>
              <a:latin typeface="+mj-lt"/>
              <a:ea typeface="Calibri"/>
              <a:cs typeface="Times New Roman"/>
            </a:endParaRPr>
          </a:p>
          <a:p>
            <a:pPr algn="just">
              <a:lnSpc>
                <a:spcPct val="115000"/>
              </a:lnSpc>
              <a:spcAft>
                <a:spcPts val="0"/>
              </a:spcAft>
            </a:pPr>
            <a:r>
              <a:rPr lang="es-AR" sz="2800" i="1" dirty="0" smtClean="0">
                <a:solidFill>
                  <a:schemeClr val="bg1"/>
                </a:solidFill>
                <a:latin typeface="+mj-lt"/>
                <a:ea typeface="Calibri"/>
                <a:cs typeface="Times New Roman"/>
              </a:rPr>
              <a:t>Por lo tanto es necesario mencionar que “la alfalfa es una de las pocas especies que tolera pastoreos intensos pero poco frecuentes, en cambio no tolera pastoreos frecuentes aunque sean livianos” </a:t>
            </a:r>
            <a:r>
              <a:rPr lang="es-AR" sz="2800" dirty="0" smtClean="0">
                <a:solidFill>
                  <a:schemeClr val="bg1"/>
                </a:solidFill>
                <a:latin typeface="+mj-lt"/>
                <a:ea typeface="Calibri"/>
                <a:cs typeface="Times New Roman"/>
              </a:rPr>
              <a:t>(Smith, 1975).</a:t>
            </a:r>
          </a:p>
          <a:p>
            <a:endParaRPr lang="es-AR" dirty="0"/>
          </a:p>
        </p:txBody>
      </p:sp>
      <p:pic>
        <p:nvPicPr>
          <p:cNvPr id="4" name="Picture 4" descr="http://www.albertsemillas.com.ar/archivos/banco/guia-de-siembra/100_6095.jpg"/>
          <p:cNvPicPr>
            <a:picLocks noChangeAspect="1" noChangeArrowheads="1"/>
          </p:cNvPicPr>
          <p:nvPr/>
        </p:nvPicPr>
        <p:blipFill>
          <a:blip r:embed="rId3" cstate="print"/>
          <a:srcRect/>
          <a:stretch>
            <a:fillRect/>
          </a:stretch>
        </p:blipFill>
        <p:spPr bwMode="auto">
          <a:xfrm>
            <a:off x="3923928" y="2852936"/>
            <a:ext cx="4968552" cy="187220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852704"/>
          </a:xfrm>
        </p:spPr>
        <p:txBody>
          <a:bodyPr>
            <a:noAutofit/>
          </a:bodyPr>
          <a:lstStyle/>
          <a:p>
            <a:r>
              <a:rPr lang="es-AR" sz="4000" b="1" dirty="0" smtClean="0">
                <a:solidFill>
                  <a:schemeClr val="tx1"/>
                </a:solidFill>
              </a:rPr>
              <a:t/>
            </a:r>
            <a:br>
              <a:rPr lang="es-AR" sz="4000" b="1" dirty="0" smtClean="0">
                <a:solidFill>
                  <a:schemeClr val="tx1"/>
                </a:solidFill>
              </a:rPr>
            </a:br>
            <a:r>
              <a:rPr lang="es-AR" sz="4000" b="1" dirty="0" smtClean="0">
                <a:solidFill>
                  <a:schemeClr val="tx1"/>
                </a:solidFill>
              </a:rPr>
              <a:t>Relación Tallo/hoja:</a:t>
            </a:r>
            <a:endParaRPr lang="es-AR" sz="4000" b="1" dirty="0">
              <a:solidFill>
                <a:schemeClr val="tx1"/>
              </a:solidFill>
            </a:endParaRPr>
          </a:p>
        </p:txBody>
      </p:sp>
      <p:sp>
        <p:nvSpPr>
          <p:cNvPr id="3" name="2 Marcador de contenido"/>
          <p:cNvSpPr>
            <a:spLocks noGrp="1"/>
          </p:cNvSpPr>
          <p:nvPr>
            <p:ph idx="1"/>
          </p:nvPr>
        </p:nvSpPr>
        <p:spPr>
          <a:xfrm>
            <a:off x="457200" y="1772816"/>
            <a:ext cx="8229600" cy="4896544"/>
          </a:xfrm>
        </p:spPr>
        <p:txBody>
          <a:bodyPr>
            <a:normAutofit/>
          </a:bodyPr>
          <a:lstStyle/>
          <a:p>
            <a:pPr>
              <a:buNone/>
            </a:pPr>
            <a:r>
              <a:rPr lang="es-AR" sz="2000" dirty="0" smtClean="0">
                <a:latin typeface="+mj-lt"/>
              </a:rPr>
              <a:t>La contribución de las fracciones Hojas y Tallos en la MS de las muestras</a:t>
            </a:r>
          </a:p>
          <a:p>
            <a:pPr>
              <a:buNone/>
            </a:pPr>
            <a:r>
              <a:rPr lang="es-AR" sz="2000" dirty="0" smtClean="0">
                <a:latin typeface="+mj-lt"/>
              </a:rPr>
              <a:t>que se evaluaron en ambos sistema de siembra presentó diferencias</a:t>
            </a:r>
          </a:p>
          <a:p>
            <a:pPr>
              <a:buNone/>
            </a:pPr>
            <a:r>
              <a:rPr lang="es-AR" sz="2000" dirty="0" smtClean="0">
                <a:latin typeface="+mj-lt"/>
              </a:rPr>
              <a:t>Significativas.</a:t>
            </a:r>
          </a:p>
          <a:p>
            <a:pPr>
              <a:buNone/>
            </a:pPr>
            <a:endParaRPr lang="es-AR" sz="2000" dirty="0" smtClean="0"/>
          </a:p>
          <a:p>
            <a:pPr>
              <a:buNone/>
            </a:pPr>
            <a:endParaRPr lang="es-AR" sz="2000" dirty="0" smtClean="0"/>
          </a:p>
          <a:p>
            <a:pPr>
              <a:buNone/>
            </a:pPr>
            <a:endParaRPr lang="es-AR" sz="2000" dirty="0" smtClean="0"/>
          </a:p>
          <a:p>
            <a:pPr>
              <a:buNone/>
            </a:pPr>
            <a:endParaRPr lang="es-AR" sz="2000" dirty="0" smtClean="0"/>
          </a:p>
          <a:p>
            <a:pPr>
              <a:buNone/>
            </a:pPr>
            <a:endParaRPr lang="es-AR" sz="2000" dirty="0" smtClean="0"/>
          </a:p>
          <a:p>
            <a:pPr>
              <a:buNone/>
            </a:pPr>
            <a:endParaRPr lang="es-AR" sz="2000" dirty="0" smtClean="0"/>
          </a:p>
          <a:p>
            <a:pPr>
              <a:buNone/>
            </a:pPr>
            <a:endParaRPr lang="es-AR" sz="2000" dirty="0" smtClean="0"/>
          </a:p>
          <a:p>
            <a:pPr>
              <a:buNone/>
            </a:pPr>
            <a:endParaRPr lang="es-AR" sz="2000" dirty="0" smtClean="0"/>
          </a:p>
          <a:p>
            <a:pPr>
              <a:buNone/>
            </a:pPr>
            <a:endParaRPr lang="es-AR" sz="1400" dirty="0" smtClean="0"/>
          </a:p>
          <a:p>
            <a:pPr>
              <a:buNone/>
            </a:pPr>
            <a:r>
              <a:rPr lang="es-AR" sz="1400" dirty="0" smtClean="0">
                <a:latin typeface="+mj-lt"/>
              </a:rPr>
              <a:t>Grafico III: Porcentaje de Hojas y Tallos en las muestras de pastura de un sistema de SS (Izquierda) y un SD (derecha).</a:t>
            </a:r>
          </a:p>
          <a:p>
            <a:pPr>
              <a:buNone/>
            </a:pPr>
            <a:endParaRPr lang="es-AR" sz="1200" dirty="0" smtClean="0"/>
          </a:p>
          <a:p>
            <a:pPr>
              <a:buNone/>
            </a:pPr>
            <a:endParaRPr lang="es-AR" sz="1200" dirty="0" smtClean="0"/>
          </a:p>
          <a:p>
            <a:pPr>
              <a:buNone/>
            </a:pPr>
            <a:endParaRPr lang="es-AR" sz="1200" dirty="0" smtClean="0"/>
          </a:p>
          <a:p>
            <a:pPr>
              <a:buNone/>
            </a:pPr>
            <a:endParaRPr lang="es-AR" sz="2000" dirty="0" smtClean="0"/>
          </a:p>
          <a:p>
            <a:pPr>
              <a:buNone/>
            </a:pPr>
            <a:endParaRPr lang="es-AR" dirty="0"/>
          </a:p>
        </p:txBody>
      </p:sp>
      <p:pic>
        <p:nvPicPr>
          <p:cNvPr id="4" name="3 Imagen"/>
          <p:cNvPicPr/>
          <p:nvPr/>
        </p:nvPicPr>
        <p:blipFill>
          <a:blip r:embed="rId2" cstate="print"/>
          <a:srcRect/>
          <a:stretch>
            <a:fillRect/>
          </a:stretch>
        </p:blipFill>
        <p:spPr bwMode="auto">
          <a:xfrm>
            <a:off x="611560" y="3068960"/>
            <a:ext cx="3456384" cy="2736304"/>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4355976" y="3068960"/>
            <a:ext cx="3368030" cy="2736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32656"/>
            <a:ext cx="8229600" cy="504056"/>
          </a:xfrm>
        </p:spPr>
        <p:txBody>
          <a:bodyPr>
            <a:noAutofit/>
          </a:bodyPr>
          <a:lstStyle/>
          <a:p>
            <a:r>
              <a:rPr lang="es-AR" sz="4000" b="1" dirty="0" smtClean="0">
                <a:solidFill>
                  <a:schemeClr val="tx1"/>
                </a:solidFill>
              </a:rPr>
              <a:t>Relación Tallo/ Hoja</a:t>
            </a:r>
            <a:endParaRPr lang="es-AR" sz="4000" b="1" dirty="0">
              <a:solidFill>
                <a:schemeClr val="tx1"/>
              </a:solidFill>
            </a:endParaRPr>
          </a:p>
        </p:txBody>
      </p:sp>
      <p:sp>
        <p:nvSpPr>
          <p:cNvPr id="3" name="2 Marcador de contenido"/>
          <p:cNvSpPr>
            <a:spLocks noGrp="1"/>
          </p:cNvSpPr>
          <p:nvPr>
            <p:ph idx="1"/>
          </p:nvPr>
        </p:nvSpPr>
        <p:spPr>
          <a:xfrm>
            <a:off x="457200" y="980728"/>
            <a:ext cx="8229600" cy="5544616"/>
          </a:xfrm>
        </p:spPr>
        <p:txBody>
          <a:bodyPr>
            <a:normAutofit fontScale="92500" lnSpcReduction="20000"/>
          </a:bodyPr>
          <a:lstStyle/>
          <a:p>
            <a:pPr>
              <a:buNone/>
            </a:pPr>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endParaRPr lang="es-AR" sz="2000" dirty="0" smtClean="0"/>
          </a:p>
          <a:p>
            <a:pPr>
              <a:buNone/>
            </a:pPr>
            <a:r>
              <a:rPr lang="es-MX" sz="1900" dirty="0" smtClean="0">
                <a:latin typeface="+mj-lt"/>
              </a:rPr>
              <a:t>Foto 9: Diferencias morfológicas encontradas entre los tratamientos Siembra Simple</a:t>
            </a:r>
          </a:p>
          <a:p>
            <a:pPr>
              <a:buNone/>
            </a:pPr>
            <a:r>
              <a:rPr lang="es-MX" sz="1900" dirty="0" smtClean="0">
                <a:latin typeface="+mj-lt"/>
              </a:rPr>
              <a:t>(Izquierda) y Siembra Doble (derecha).</a:t>
            </a:r>
            <a:endParaRPr lang="es-AR" sz="1900" dirty="0" smtClean="0">
              <a:latin typeface="+mj-lt"/>
            </a:endParaRPr>
          </a:p>
          <a:p>
            <a:pPr>
              <a:buNone/>
            </a:pPr>
            <a:endParaRPr lang="es-AR" dirty="0"/>
          </a:p>
        </p:txBody>
      </p:sp>
      <p:pic>
        <p:nvPicPr>
          <p:cNvPr id="4" name="3 Imagen" descr="Foto-0188 (2)"/>
          <p:cNvPicPr/>
          <p:nvPr/>
        </p:nvPicPr>
        <p:blipFill>
          <a:blip r:embed="rId2" cstate="print"/>
          <a:srcRect/>
          <a:stretch>
            <a:fillRect/>
          </a:stretch>
        </p:blipFill>
        <p:spPr bwMode="auto">
          <a:xfrm>
            <a:off x="611560" y="1124744"/>
            <a:ext cx="7776864"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404664"/>
            <a:ext cx="7851648" cy="648072"/>
          </a:xfrm>
        </p:spPr>
        <p:txBody>
          <a:bodyPr>
            <a:normAutofit/>
          </a:bodyPr>
          <a:lstStyle/>
          <a:p>
            <a:pPr algn="l"/>
            <a:r>
              <a:rPr lang="es-AR" sz="4000" dirty="0" smtClean="0">
                <a:solidFill>
                  <a:schemeClr val="bg1"/>
                </a:solidFill>
              </a:rPr>
              <a:t>Relación Tallo/ Hoja</a:t>
            </a:r>
            <a:endParaRPr lang="es-AR" sz="4000" dirty="0">
              <a:solidFill>
                <a:schemeClr val="bg1"/>
              </a:solidFill>
            </a:endParaRPr>
          </a:p>
        </p:txBody>
      </p:sp>
      <p:sp>
        <p:nvSpPr>
          <p:cNvPr id="3" name="2 Subtítulo"/>
          <p:cNvSpPr>
            <a:spLocks noGrp="1"/>
          </p:cNvSpPr>
          <p:nvPr>
            <p:ph type="subTitle" idx="1"/>
          </p:nvPr>
        </p:nvSpPr>
        <p:spPr>
          <a:xfrm>
            <a:off x="533400" y="1124744"/>
            <a:ext cx="7854696" cy="5616624"/>
          </a:xfrm>
        </p:spPr>
        <p:txBody>
          <a:bodyPr>
            <a:normAutofit/>
          </a:bodyPr>
          <a:lstStyle/>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spcAft>
                <a:spcPts val="0"/>
              </a:spcAft>
            </a:pPr>
            <a:endParaRPr lang="es-MX" sz="1400" dirty="0" smtClean="0">
              <a:solidFill>
                <a:schemeClr val="bg1"/>
              </a:solidFill>
              <a:latin typeface="Arial"/>
              <a:ea typeface="Calibri"/>
              <a:cs typeface="Times New Roman"/>
            </a:endParaRPr>
          </a:p>
          <a:p>
            <a:pPr algn="l">
              <a:lnSpc>
                <a:spcPct val="115000"/>
              </a:lnSpc>
            </a:pPr>
            <a:r>
              <a:rPr lang="es-AR" sz="1600" dirty="0" smtClean="0">
                <a:solidFill>
                  <a:schemeClr val="bg1"/>
                </a:solidFill>
                <a:latin typeface="+mj-lt"/>
              </a:rPr>
              <a:t>Foto 10: Remanente de plantas luego de pastoreo en sistema SD (izquierda) y despunte en sistema de SS (derecha).</a:t>
            </a:r>
          </a:p>
          <a:p>
            <a:pPr algn="l">
              <a:lnSpc>
                <a:spcPct val="115000"/>
              </a:lnSpc>
              <a:spcAft>
                <a:spcPts val="0"/>
              </a:spcAft>
            </a:pPr>
            <a:endParaRPr lang="es-AR" sz="1400" dirty="0" smtClean="0">
              <a:solidFill>
                <a:schemeClr val="bg1"/>
              </a:solidFill>
              <a:latin typeface="Calibri"/>
              <a:ea typeface="Calibri"/>
              <a:cs typeface="Times New Roman"/>
            </a:endParaRPr>
          </a:p>
          <a:p>
            <a:pPr algn="l"/>
            <a:endParaRPr lang="es-AR" dirty="0"/>
          </a:p>
        </p:txBody>
      </p:sp>
      <p:pic>
        <p:nvPicPr>
          <p:cNvPr id="4" name="3 Imagen" descr="Foto-0306"/>
          <p:cNvPicPr/>
          <p:nvPr/>
        </p:nvPicPr>
        <p:blipFill>
          <a:blip r:embed="rId2" cstate="print"/>
          <a:srcRect/>
          <a:stretch>
            <a:fillRect/>
          </a:stretch>
        </p:blipFill>
        <p:spPr bwMode="auto">
          <a:xfrm>
            <a:off x="4716016" y="1124744"/>
            <a:ext cx="3960440" cy="4536504"/>
          </a:xfrm>
          <a:prstGeom prst="rect">
            <a:avLst/>
          </a:prstGeom>
          <a:noFill/>
          <a:ln w="9525">
            <a:noFill/>
            <a:miter lim="800000"/>
            <a:headEnd/>
            <a:tailEnd/>
          </a:ln>
        </p:spPr>
      </p:pic>
      <p:pic>
        <p:nvPicPr>
          <p:cNvPr id="5" name="4 Imagen" descr="Foto-0303"/>
          <p:cNvPicPr/>
          <p:nvPr/>
        </p:nvPicPr>
        <p:blipFill>
          <a:blip r:embed="rId3" cstate="print"/>
          <a:srcRect/>
          <a:stretch>
            <a:fillRect/>
          </a:stretch>
        </p:blipFill>
        <p:spPr bwMode="auto">
          <a:xfrm>
            <a:off x="467544" y="1124744"/>
            <a:ext cx="3888432" cy="4536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620688"/>
            <a:ext cx="7851648" cy="864096"/>
          </a:xfrm>
        </p:spPr>
        <p:txBody>
          <a:bodyPr>
            <a:normAutofit/>
          </a:bodyPr>
          <a:lstStyle/>
          <a:p>
            <a:pPr algn="l"/>
            <a:r>
              <a:rPr lang="es-AR" sz="4000" dirty="0" smtClean="0">
                <a:solidFill>
                  <a:schemeClr val="bg1"/>
                </a:solidFill>
              </a:rPr>
              <a:t>Relación Tallo/Hoja</a:t>
            </a:r>
            <a:endParaRPr lang="es-AR" sz="4000" dirty="0">
              <a:solidFill>
                <a:schemeClr val="bg1"/>
              </a:solidFill>
            </a:endParaRPr>
          </a:p>
        </p:txBody>
      </p:sp>
      <p:sp>
        <p:nvSpPr>
          <p:cNvPr id="3" name="2 Subtítulo"/>
          <p:cNvSpPr>
            <a:spLocks noGrp="1"/>
          </p:cNvSpPr>
          <p:nvPr>
            <p:ph type="subTitle" idx="1"/>
          </p:nvPr>
        </p:nvSpPr>
        <p:spPr>
          <a:xfrm>
            <a:off x="533400" y="2276872"/>
            <a:ext cx="7854696" cy="3744416"/>
          </a:xfrm>
        </p:spPr>
        <p:txBody>
          <a:bodyPr>
            <a:normAutofit/>
          </a:bodyPr>
          <a:lstStyle/>
          <a:p>
            <a:pPr algn="l"/>
            <a:endParaRPr lang="es-AR" sz="2400" i="1" dirty="0" smtClean="0">
              <a:solidFill>
                <a:schemeClr val="bg1"/>
              </a:solidFill>
              <a:latin typeface="+mj-lt"/>
            </a:endParaRPr>
          </a:p>
          <a:p>
            <a:pPr algn="l"/>
            <a:r>
              <a:rPr lang="es-AR" sz="2400" i="1" dirty="0" smtClean="0">
                <a:solidFill>
                  <a:schemeClr val="bg1"/>
                </a:solidFill>
                <a:latin typeface="+mj-lt"/>
              </a:rPr>
              <a:t>…un forraje de alta calidad está relacionado con un alto contenido de hojas y bajo contenido de tallos.</a:t>
            </a:r>
            <a:r>
              <a:rPr lang="es-AR" sz="2400" i="1" dirty="0" smtClean="0">
                <a:solidFill>
                  <a:prstClr val="black"/>
                </a:solidFill>
                <a:latin typeface="Calibri"/>
              </a:rPr>
              <a:t> </a:t>
            </a:r>
          </a:p>
          <a:p>
            <a:pPr algn="l"/>
            <a:r>
              <a:rPr lang="es-AR" sz="2400" i="1" dirty="0" smtClean="0">
                <a:solidFill>
                  <a:prstClr val="black"/>
                </a:solidFill>
                <a:latin typeface="Calibri"/>
              </a:rPr>
              <a:t>                                                                    Romero et al. (1995b)</a:t>
            </a:r>
            <a:endParaRPr lang="es-AR" sz="2400" i="1" dirty="0" smtClean="0">
              <a:solidFill>
                <a:schemeClr val="bg1"/>
              </a:solidFill>
              <a:latin typeface="+mj-lt"/>
            </a:endParaRPr>
          </a:p>
          <a:p>
            <a:pPr algn="l"/>
            <a:endParaRPr lang="es-AR" dirty="0"/>
          </a:p>
        </p:txBody>
      </p:sp>
      <p:pic>
        <p:nvPicPr>
          <p:cNvPr id="1026" name="Picture 2" descr="C:\Users\campos\Desktop\tesis final\fotos\Foto-0197.jpg"/>
          <p:cNvPicPr>
            <a:picLocks noChangeAspect="1" noChangeArrowheads="1"/>
          </p:cNvPicPr>
          <p:nvPr/>
        </p:nvPicPr>
        <p:blipFill>
          <a:blip r:embed="rId2" cstate="print"/>
          <a:srcRect/>
          <a:stretch>
            <a:fillRect/>
          </a:stretch>
        </p:blipFill>
        <p:spPr bwMode="auto">
          <a:xfrm>
            <a:off x="179512" y="3789040"/>
            <a:ext cx="3823296" cy="286747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857232"/>
            <a:ext cx="8229600" cy="5055840"/>
          </a:xfrm>
        </p:spPr>
        <p:txBody>
          <a:bodyPr/>
          <a:lstStyle/>
          <a:p>
            <a:pPr marL="0" indent="0" algn="just">
              <a:buNone/>
            </a:pPr>
            <a:r>
              <a:rPr lang="es-MX" sz="2800" dirty="0" smtClean="0">
                <a:latin typeface="+mj-lt"/>
              </a:rPr>
              <a:t>El desafío para una nueva tecnología de siembra en alfalfa:</a:t>
            </a:r>
          </a:p>
          <a:p>
            <a:endParaRPr lang="es-MX" sz="2400" dirty="0" smtClean="0">
              <a:latin typeface="+mj-lt"/>
            </a:endParaRPr>
          </a:p>
          <a:p>
            <a:pPr>
              <a:buFont typeface="Wingdings" pitchFamily="2" charset="2"/>
              <a:buChar char="ü"/>
            </a:pPr>
            <a:r>
              <a:rPr lang="es-MX" sz="2400" dirty="0" smtClean="0">
                <a:latin typeface="+mj-lt"/>
              </a:rPr>
              <a:t>Rendimiento del forraje </a:t>
            </a:r>
          </a:p>
          <a:p>
            <a:pPr>
              <a:buFont typeface="Wingdings" pitchFamily="2" charset="2"/>
              <a:buChar char="ü"/>
            </a:pPr>
            <a:endParaRPr lang="es-MX" sz="2400" dirty="0" smtClean="0">
              <a:latin typeface="+mj-lt"/>
            </a:endParaRPr>
          </a:p>
          <a:p>
            <a:pPr>
              <a:buFont typeface="Wingdings" pitchFamily="2" charset="2"/>
              <a:buChar char="ü"/>
            </a:pPr>
            <a:r>
              <a:rPr lang="es-MX" sz="2400" dirty="0" smtClean="0">
                <a:latin typeface="+mj-lt"/>
              </a:rPr>
              <a:t>Calidad</a:t>
            </a:r>
          </a:p>
          <a:p>
            <a:pPr>
              <a:buNone/>
            </a:pPr>
            <a:endParaRPr lang="es-MX" sz="2400" dirty="0" smtClean="0">
              <a:latin typeface="+mj-lt"/>
            </a:endParaRPr>
          </a:p>
          <a:p>
            <a:pPr>
              <a:buFont typeface="Wingdings" pitchFamily="2" charset="2"/>
              <a:buChar char="ü"/>
            </a:pPr>
            <a:r>
              <a:rPr lang="es-MX" sz="2400" dirty="0" smtClean="0">
                <a:latin typeface="+mj-lt"/>
              </a:rPr>
              <a:t>Persistencia de la pastura</a:t>
            </a:r>
          </a:p>
          <a:p>
            <a:pPr>
              <a:buFont typeface="Wingdings" pitchFamily="2" charset="2"/>
              <a:buChar char="ü"/>
            </a:pPr>
            <a:endParaRPr lang="es-MX" sz="2400" dirty="0" smtClean="0">
              <a:latin typeface="+mj-lt"/>
            </a:endParaRPr>
          </a:p>
          <a:p>
            <a:pPr>
              <a:buFont typeface="Wingdings" pitchFamily="2" charset="2"/>
              <a:buChar char="ü"/>
            </a:pPr>
            <a:r>
              <a:rPr lang="es-MX" sz="2400" dirty="0" smtClean="0">
                <a:latin typeface="+mj-lt"/>
              </a:rPr>
              <a:t>Viabilidad Económica </a:t>
            </a:r>
            <a:endParaRPr lang="es-AR" sz="2400" dirty="0" smtClean="0">
              <a:latin typeface="+mj-lt"/>
            </a:endParaRPr>
          </a:p>
          <a:p>
            <a:endParaRPr lang="es-A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404664"/>
            <a:ext cx="7851648" cy="1008112"/>
          </a:xfrm>
        </p:spPr>
        <p:txBody>
          <a:bodyPr>
            <a:normAutofit/>
          </a:bodyPr>
          <a:lstStyle/>
          <a:p>
            <a:pPr algn="l"/>
            <a:r>
              <a:rPr lang="es-AR" sz="4000" dirty="0" smtClean="0">
                <a:solidFill>
                  <a:schemeClr val="bg1"/>
                </a:solidFill>
              </a:rPr>
              <a:t>Calidad</a:t>
            </a:r>
            <a:endParaRPr lang="es-AR" sz="4000" dirty="0">
              <a:solidFill>
                <a:schemeClr val="bg1"/>
              </a:solidFill>
            </a:endParaRPr>
          </a:p>
        </p:txBody>
      </p:sp>
      <p:sp>
        <p:nvSpPr>
          <p:cNvPr id="3" name="2 Subtítulo"/>
          <p:cNvSpPr>
            <a:spLocks noGrp="1"/>
          </p:cNvSpPr>
          <p:nvPr>
            <p:ph type="subTitle" idx="1"/>
          </p:nvPr>
        </p:nvSpPr>
        <p:spPr>
          <a:xfrm>
            <a:off x="533400" y="1412776"/>
            <a:ext cx="7854696" cy="5184576"/>
          </a:xfrm>
        </p:spPr>
        <p:txBody>
          <a:bodyPr>
            <a:normAutofit/>
          </a:bodyPr>
          <a:lstStyle/>
          <a:p>
            <a:pPr algn="l"/>
            <a:r>
              <a:rPr lang="es-AR" sz="2400" dirty="0" smtClean="0">
                <a:solidFill>
                  <a:schemeClr val="bg1"/>
                </a:solidFill>
                <a:latin typeface="+mj-lt"/>
              </a:rPr>
              <a:t>La calidad forrajera de MS de los sistemas de siembra no presentó diferencias significativas. Esta  similitud se mantuvo en todos los cortes realizados durante el ensayo</a:t>
            </a:r>
            <a:r>
              <a:rPr lang="es-AR" sz="2400" dirty="0" smtClean="0">
                <a:latin typeface="+mj-lt"/>
              </a:rPr>
              <a:t>.</a:t>
            </a:r>
          </a:p>
          <a:p>
            <a:pPr algn="l"/>
            <a:endParaRPr lang="es-AR" sz="2000" dirty="0" smtClean="0"/>
          </a:p>
          <a:p>
            <a:pPr algn="l"/>
            <a:endParaRPr lang="es-AR" sz="2000" dirty="0" smtClean="0"/>
          </a:p>
          <a:p>
            <a:pPr algn="l"/>
            <a:endParaRPr lang="es-AR" sz="2000" dirty="0" smtClean="0"/>
          </a:p>
          <a:p>
            <a:pPr algn="l"/>
            <a:endParaRPr lang="es-AR" sz="2000" dirty="0" smtClean="0"/>
          </a:p>
          <a:p>
            <a:pPr algn="l"/>
            <a:endParaRPr lang="es-AR" sz="2000" dirty="0" smtClean="0"/>
          </a:p>
          <a:p>
            <a:pPr algn="l"/>
            <a:endParaRPr lang="es-AR" sz="2000" dirty="0" smtClean="0"/>
          </a:p>
          <a:p>
            <a:pPr algn="l"/>
            <a:endParaRPr lang="es-AR" sz="1200" dirty="0" smtClean="0"/>
          </a:p>
          <a:p>
            <a:pPr algn="l"/>
            <a:endParaRPr lang="es-AR" sz="1200" dirty="0" smtClean="0"/>
          </a:p>
          <a:p>
            <a:pPr algn="l"/>
            <a:endParaRPr lang="es-AR" sz="1200" dirty="0" smtClean="0">
              <a:solidFill>
                <a:schemeClr val="bg1"/>
              </a:solidFill>
            </a:endParaRPr>
          </a:p>
          <a:p>
            <a:pPr algn="l"/>
            <a:endParaRPr lang="es-AR" sz="1200" dirty="0" smtClean="0">
              <a:solidFill>
                <a:schemeClr val="bg1"/>
              </a:solidFill>
            </a:endParaRPr>
          </a:p>
          <a:p>
            <a:pPr algn="l"/>
            <a:r>
              <a:rPr lang="es-AR" sz="1200" dirty="0" smtClean="0">
                <a:solidFill>
                  <a:schemeClr val="bg1"/>
                </a:solidFill>
              </a:rPr>
              <a:t>Tabla VI: parámetros de calidad evaluados en Alfalfa provenientes de sistema de SD y sistema de SS.** diferencias significativas al 1%, * diferencias significativas al 5%, *</a:t>
            </a:r>
            <a:r>
              <a:rPr lang="es-AR" sz="1200" dirty="0" err="1" smtClean="0">
                <a:solidFill>
                  <a:schemeClr val="bg1"/>
                </a:solidFill>
              </a:rPr>
              <a:t>ns</a:t>
            </a:r>
            <a:r>
              <a:rPr lang="es-AR" sz="1200" dirty="0" smtClean="0">
                <a:solidFill>
                  <a:schemeClr val="bg1"/>
                </a:solidFill>
              </a:rPr>
              <a:t>: diferencias no significativas.DIV: Digestibilidad, FDA: Fibra Detergente Ácido, FDN: fibra detergente neutro, LDA: lignina, PB: proteína bruta. EM: energía </a:t>
            </a:r>
            <a:r>
              <a:rPr lang="es-AR" sz="1200" dirty="0" err="1" smtClean="0">
                <a:solidFill>
                  <a:schemeClr val="bg1"/>
                </a:solidFill>
              </a:rPr>
              <a:t>metabolizable</a:t>
            </a:r>
            <a:r>
              <a:rPr lang="es-AR" sz="1200" dirty="0" smtClean="0">
                <a:solidFill>
                  <a:schemeClr val="bg1"/>
                </a:solidFill>
              </a:rPr>
              <a:t> en </a:t>
            </a:r>
            <a:r>
              <a:rPr lang="es-AR" sz="1200" dirty="0" err="1" smtClean="0">
                <a:solidFill>
                  <a:schemeClr val="bg1"/>
                </a:solidFill>
              </a:rPr>
              <a:t>MCal</a:t>
            </a:r>
            <a:r>
              <a:rPr lang="es-AR" sz="1200" dirty="0" smtClean="0">
                <a:solidFill>
                  <a:schemeClr val="bg1"/>
                </a:solidFill>
              </a:rPr>
              <a:t>/</a:t>
            </a:r>
            <a:r>
              <a:rPr lang="es-AR" sz="1200" dirty="0" err="1" smtClean="0">
                <a:solidFill>
                  <a:schemeClr val="bg1"/>
                </a:solidFill>
              </a:rPr>
              <a:t>kgMS</a:t>
            </a:r>
            <a:r>
              <a:rPr lang="es-AR" sz="1200" dirty="0" smtClean="0">
                <a:solidFill>
                  <a:schemeClr val="bg1"/>
                </a:solidFill>
              </a:rPr>
              <a:t>.</a:t>
            </a:r>
          </a:p>
          <a:p>
            <a:pPr algn="l"/>
            <a:endParaRPr lang="es-AR" sz="2000" dirty="0" smtClean="0"/>
          </a:p>
          <a:p>
            <a:pPr algn="l"/>
            <a:endParaRPr lang="es-AR" sz="2000" dirty="0" smtClean="0"/>
          </a:p>
          <a:p>
            <a:pPr algn="l"/>
            <a:endParaRPr lang="es-AR" dirty="0"/>
          </a:p>
        </p:txBody>
      </p:sp>
      <p:graphicFrame>
        <p:nvGraphicFramePr>
          <p:cNvPr id="5" name="4 Tabla"/>
          <p:cNvGraphicFramePr>
            <a:graphicFrameLocks noGrp="1"/>
          </p:cNvGraphicFramePr>
          <p:nvPr/>
        </p:nvGraphicFramePr>
        <p:xfrm>
          <a:off x="467544" y="2924944"/>
          <a:ext cx="7632846" cy="2560320"/>
        </p:xfrm>
        <a:graphic>
          <a:graphicData uri="http://schemas.openxmlformats.org/drawingml/2006/table">
            <a:tbl>
              <a:tblPr firstRow="1" bandRow="1">
                <a:tableStyleId>{00A15C55-8517-42AA-B614-E9B94910E393}</a:tableStyleId>
              </a:tblPr>
              <a:tblGrid>
                <a:gridCol w="2544282"/>
                <a:gridCol w="2544282"/>
                <a:gridCol w="2544282"/>
              </a:tblGrid>
              <a:tr h="162849">
                <a:tc>
                  <a:txBody>
                    <a:bodyPr/>
                    <a:lstStyle/>
                    <a:p>
                      <a:endParaRPr lang="es-AR" dirty="0"/>
                    </a:p>
                  </a:txBody>
                  <a:tcPr/>
                </a:tc>
                <a:tc>
                  <a:txBody>
                    <a:bodyPr/>
                    <a:lstStyle/>
                    <a:p>
                      <a:r>
                        <a:rPr lang="es-AR" dirty="0" smtClean="0">
                          <a:solidFill>
                            <a:schemeClr val="bg1"/>
                          </a:solidFill>
                        </a:rPr>
                        <a:t>Siembra Doble (SD)</a:t>
                      </a:r>
                      <a:endParaRPr lang="es-AR" dirty="0">
                        <a:solidFill>
                          <a:schemeClr val="bg1"/>
                        </a:solidFill>
                      </a:endParaRPr>
                    </a:p>
                  </a:txBody>
                  <a:tcPr/>
                </a:tc>
                <a:tc>
                  <a:txBody>
                    <a:bodyPr/>
                    <a:lstStyle/>
                    <a:p>
                      <a:r>
                        <a:rPr lang="es-AR" dirty="0" smtClean="0">
                          <a:solidFill>
                            <a:schemeClr val="bg1"/>
                          </a:solidFill>
                        </a:rPr>
                        <a:t>Siembra</a:t>
                      </a:r>
                      <a:r>
                        <a:rPr lang="es-AR" baseline="0" dirty="0" smtClean="0">
                          <a:solidFill>
                            <a:schemeClr val="bg1"/>
                          </a:solidFill>
                        </a:rPr>
                        <a:t> Simple (SS)</a:t>
                      </a:r>
                      <a:endParaRPr lang="es-AR" dirty="0">
                        <a:solidFill>
                          <a:schemeClr val="bg1"/>
                        </a:solidFill>
                      </a:endParaRPr>
                    </a:p>
                  </a:txBody>
                  <a:tcPr/>
                </a:tc>
              </a:tr>
              <a:tr h="162849">
                <a:tc>
                  <a:txBody>
                    <a:bodyPr/>
                    <a:lstStyle/>
                    <a:p>
                      <a:r>
                        <a:rPr lang="es-AR" dirty="0" smtClean="0"/>
                        <a:t>DIV</a:t>
                      </a:r>
                      <a:endParaRPr lang="es-AR" dirty="0"/>
                    </a:p>
                  </a:txBody>
                  <a:tcPr/>
                </a:tc>
                <a:tc>
                  <a:txBody>
                    <a:bodyPr/>
                    <a:lstStyle/>
                    <a:p>
                      <a:r>
                        <a:rPr lang="es-AR" dirty="0" smtClean="0">
                          <a:solidFill>
                            <a:schemeClr val="bg1"/>
                          </a:solidFill>
                          <a:latin typeface="+mj-lt"/>
                        </a:rPr>
                        <a:t>76.2*</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76.1*</a:t>
                      </a:r>
                      <a:r>
                        <a:rPr lang="es-AR" dirty="0" err="1" smtClean="0">
                          <a:solidFill>
                            <a:schemeClr val="bg1"/>
                          </a:solidFill>
                          <a:latin typeface="+mj-lt"/>
                        </a:rPr>
                        <a:t>ns</a:t>
                      </a:r>
                      <a:endParaRPr lang="es-AR" dirty="0">
                        <a:solidFill>
                          <a:schemeClr val="bg1"/>
                        </a:solidFill>
                        <a:latin typeface="+mj-lt"/>
                      </a:endParaRPr>
                    </a:p>
                  </a:txBody>
                  <a:tcPr/>
                </a:tc>
              </a:tr>
              <a:tr h="162849">
                <a:tc>
                  <a:txBody>
                    <a:bodyPr/>
                    <a:lstStyle/>
                    <a:p>
                      <a:r>
                        <a:rPr lang="es-AR" dirty="0" smtClean="0"/>
                        <a:t>FDA</a:t>
                      </a:r>
                      <a:endParaRPr lang="es-AR" dirty="0"/>
                    </a:p>
                  </a:txBody>
                  <a:tcPr/>
                </a:tc>
                <a:tc>
                  <a:txBody>
                    <a:bodyPr/>
                    <a:lstStyle/>
                    <a:p>
                      <a:r>
                        <a:rPr lang="es-AR" dirty="0" smtClean="0">
                          <a:solidFill>
                            <a:schemeClr val="bg1"/>
                          </a:solidFill>
                          <a:latin typeface="+mj-lt"/>
                        </a:rPr>
                        <a:t>28.8*</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29.4*</a:t>
                      </a:r>
                      <a:r>
                        <a:rPr lang="es-AR" dirty="0" err="1" smtClean="0">
                          <a:solidFill>
                            <a:schemeClr val="bg1"/>
                          </a:solidFill>
                          <a:latin typeface="+mj-lt"/>
                        </a:rPr>
                        <a:t>ns</a:t>
                      </a:r>
                      <a:endParaRPr lang="es-AR" dirty="0">
                        <a:solidFill>
                          <a:schemeClr val="bg1"/>
                        </a:solidFill>
                        <a:latin typeface="+mj-lt"/>
                      </a:endParaRPr>
                    </a:p>
                  </a:txBody>
                  <a:tcPr/>
                </a:tc>
              </a:tr>
              <a:tr h="162849">
                <a:tc>
                  <a:txBody>
                    <a:bodyPr/>
                    <a:lstStyle/>
                    <a:p>
                      <a:r>
                        <a:rPr lang="es-AR" dirty="0" smtClean="0"/>
                        <a:t>FDN</a:t>
                      </a:r>
                      <a:endParaRPr lang="es-AR" dirty="0"/>
                    </a:p>
                  </a:txBody>
                  <a:tcPr/>
                </a:tc>
                <a:tc>
                  <a:txBody>
                    <a:bodyPr/>
                    <a:lstStyle/>
                    <a:p>
                      <a:r>
                        <a:rPr lang="es-AR" dirty="0" smtClean="0">
                          <a:solidFill>
                            <a:schemeClr val="bg1"/>
                          </a:solidFill>
                          <a:latin typeface="+mj-lt"/>
                        </a:rPr>
                        <a:t>35.7*</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36.2*</a:t>
                      </a:r>
                      <a:r>
                        <a:rPr lang="es-AR" dirty="0" err="1" smtClean="0">
                          <a:solidFill>
                            <a:schemeClr val="bg1"/>
                          </a:solidFill>
                          <a:latin typeface="+mj-lt"/>
                        </a:rPr>
                        <a:t>ns</a:t>
                      </a:r>
                      <a:endParaRPr lang="es-AR" dirty="0">
                        <a:solidFill>
                          <a:schemeClr val="bg1"/>
                        </a:solidFill>
                        <a:latin typeface="+mj-lt"/>
                      </a:endParaRPr>
                    </a:p>
                  </a:txBody>
                  <a:tcPr/>
                </a:tc>
              </a:tr>
              <a:tr h="162849">
                <a:tc>
                  <a:txBody>
                    <a:bodyPr/>
                    <a:lstStyle/>
                    <a:p>
                      <a:r>
                        <a:rPr lang="es-AR" dirty="0" smtClean="0"/>
                        <a:t>LDA</a:t>
                      </a:r>
                      <a:endParaRPr lang="es-AR" dirty="0"/>
                    </a:p>
                  </a:txBody>
                  <a:tcPr/>
                </a:tc>
                <a:tc>
                  <a:txBody>
                    <a:bodyPr/>
                    <a:lstStyle/>
                    <a:p>
                      <a:r>
                        <a:rPr lang="es-AR" dirty="0" smtClean="0">
                          <a:solidFill>
                            <a:schemeClr val="bg1"/>
                          </a:solidFill>
                          <a:latin typeface="+mj-lt"/>
                        </a:rPr>
                        <a:t>5.22*</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5.53*</a:t>
                      </a:r>
                      <a:r>
                        <a:rPr lang="es-AR" dirty="0" err="1" smtClean="0">
                          <a:solidFill>
                            <a:schemeClr val="bg1"/>
                          </a:solidFill>
                          <a:latin typeface="+mj-lt"/>
                        </a:rPr>
                        <a:t>ns</a:t>
                      </a:r>
                      <a:endParaRPr lang="es-AR" dirty="0">
                        <a:solidFill>
                          <a:schemeClr val="bg1"/>
                        </a:solidFill>
                        <a:latin typeface="+mj-lt"/>
                      </a:endParaRPr>
                    </a:p>
                  </a:txBody>
                  <a:tcPr/>
                </a:tc>
              </a:tr>
              <a:tr h="162849">
                <a:tc>
                  <a:txBody>
                    <a:bodyPr/>
                    <a:lstStyle/>
                    <a:p>
                      <a:r>
                        <a:rPr lang="es-AR" dirty="0" smtClean="0"/>
                        <a:t>PB</a:t>
                      </a:r>
                      <a:endParaRPr lang="es-AR" dirty="0"/>
                    </a:p>
                  </a:txBody>
                  <a:tcPr/>
                </a:tc>
                <a:tc>
                  <a:txBody>
                    <a:bodyPr/>
                    <a:lstStyle/>
                    <a:p>
                      <a:r>
                        <a:rPr lang="es-AR" dirty="0" smtClean="0">
                          <a:solidFill>
                            <a:schemeClr val="bg1"/>
                          </a:solidFill>
                          <a:latin typeface="+mj-lt"/>
                        </a:rPr>
                        <a:t>24.1*</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23.9*</a:t>
                      </a:r>
                      <a:r>
                        <a:rPr lang="es-AR" dirty="0" err="1" smtClean="0">
                          <a:solidFill>
                            <a:schemeClr val="bg1"/>
                          </a:solidFill>
                          <a:latin typeface="+mj-lt"/>
                        </a:rPr>
                        <a:t>ns</a:t>
                      </a:r>
                      <a:endParaRPr lang="es-AR" dirty="0">
                        <a:solidFill>
                          <a:schemeClr val="bg1"/>
                        </a:solidFill>
                        <a:latin typeface="+mj-lt"/>
                      </a:endParaRPr>
                    </a:p>
                  </a:txBody>
                  <a:tcPr/>
                </a:tc>
              </a:tr>
              <a:tr h="162849">
                <a:tc>
                  <a:txBody>
                    <a:bodyPr/>
                    <a:lstStyle/>
                    <a:p>
                      <a:r>
                        <a:rPr lang="es-AR" dirty="0" smtClean="0"/>
                        <a:t>EM</a:t>
                      </a:r>
                      <a:endParaRPr lang="es-AR" dirty="0"/>
                    </a:p>
                  </a:txBody>
                  <a:tcPr/>
                </a:tc>
                <a:tc>
                  <a:txBody>
                    <a:bodyPr/>
                    <a:lstStyle/>
                    <a:p>
                      <a:r>
                        <a:rPr lang="es-AR" dirty="0" smtClean="0">
                          <a:solidFill>
                            <a:schemeClr val="bg1"/>
                          </a:solidFill>
                          <a:latin typeface="+mj-lt"/>
                        </a:rPr>
                        <a:t>2.74*</a:t>
                      </a:r>
                      <a:r>
                        <a:rPr lang="es-AR" dirty="0" err="1" smtClean="0">
                          <a:solidFill>
                            <a:schemeClr val="bg1"/>
                          </a:solidFill>
                          <a:latin typeface="+mj-lt"/>
                        </a:rPr>
                        <a:t>ns</a:t>
                      </a:r>
                      <a:endParaRPr lang="es-AR" dirty="0">
                        <a:solidFill>
                          <a:schemeClr val="bg1"/>
                        </a:solidFill>
                        <a:latin typeface="+mj-lt"/>
                      </a:endParaRPr>
                    </a:p>
                  </a:txBody>
                  <a:tcPr/>
                </a:tc>
                <a:tc>
                  <a:txBody>
                    <a:bodyPr/>
                    <a:lstStyle/>
                    <a:p>
                      <a:r>
                        <a:rPr lang="es-AR" dirty="0" smtClean="0">
                          <a:solidFill>
                            <a:schemeClr val="bg1"/>
                          </a:solidFill>
                          <a:latin typeface="+mj-lt"/>
                        </a:rPr>
                        <a:t>2.73*</a:t>
                      </a:r>
                      <a:r>
                        <a:rPr lang="es-AR" dirty="0" err="1" smtClean="0">
                          <a:solidFill>
                            <a:schemeClr val="bg1"/>
                          </a:solidFill>
                          <a:latin typeface="+mj-lt"/>
                        </a:rPr>
                        <a:t>ns</a:t>
                      </a:r>
                      <a:endParaRPr lang="es-AR" dirty="0">
                        <a:solidFill>
                          <a:schemeClr val="bg1"/>
                        </a:solidFill>
                        <a:latin typeface="+mj-lt"/>
                      </a:endParaRPr>
                    </a:p>
                  </a:txBody>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260648"/>
            <a:ext cx="7851648" cy="720080"/>
          </a:xfrm>
        </p:spPr>
        <p:txBody>
          <a:bodyPr>
            <a:normAutofit fontScale="90000"/>
          </a:bodyPr>
          <a:lstStyle/>
          <a:p>
            <a:pPr algn="l"/>
            <a:r>
              <a:rPr lang="es-AR" dirty="0" smtClean="0">
                <a:solidFill>
                  <a:schemeClr val="bg1"/>
                </a:solidFill>
              </a:rPr>
              <a:t>Calidad:</a:t>
            </a:r>
            <a:endParaRPr lang="es-AR" dirty="0">
              <a:solidFill>
                <a:schemeClr val="bg1"/>
              </a:solidFill>
            </a:endParaRPr>
          </a:p>
        </p:txBody>
      </p:sp>
      <p:sp>
        <p:nvSpPr>
          <p:cNvPr id="3" name="2 Subtítulo"/>
          <p:cNvSpPr>
            <a:spLocks noGrp="1"/>
          </p:cNvSpPr>
          <p:nvPr>
            <p:ph type="subTitle" idx="1"/>
          </p:nvPr>
        </p:nvSpPr>
        <p:spPr>
          <a:xfrm>
            <a:off x="539552" y="1052736"/>
            <a:ext cx="7854696" cy="5544616"/>
          </a:xfrm>
        </p:spPr>
        <p:txBody>
          <a:bodyPr>
            <a:normAutofit/>
          </a:bodyPr>
          <a:lstStyle/>
          <a:p>
            <a:pPr algn="l"/>
            <a:r>
              <a:rPr lang="es-AR" sz="1800" dirty="0" smtClean="0">
                <a:solidFill>
                  <a:schemeClr val="bg1"/>
                </a:solidFill>
                <a:latin typeface="+mj-lt"/>
              </a:rPr>
              <a:t>La calidad de la Alfalfa se vio afectada (en ambos tratamientos por igual) según el estado fenológico en el que se encuentre la pastura (grafico IV). </a:t>
            </a: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endParaRPr lang="es-AR" sz="1400" dirty="0" smtClean="0">
              <a:solidFill>
                <a:schemeClr val="bg1"/>
              </a:solidFill>
            </a:endParaRPr>
          </a:p>
          <a:p>
            <a:pPr algn="l"/>
            <a:r>
              <a:rPr lang="es-AR" sz="1600" dirty="0" smtClean="0">
                <a:solidFill>
                  <a:schemeClr val="bg1"/>
                </a:solidFill>
                <a:latin typeface="+mj-lt"/>
              </a:rPr>
              <a:t>Grafico IV: Calidad de Alfalfa Nobel 620 según momento de pastoreo en sistema de SD.</a:t>
            </a:r>
          </a:p>
          <a:p>
            <a:pPr algn="l"/>
            <a:endParaRPr lang="es-AR" sz="1400" dirty="0" smtClean="0">
              <a:solidFill>
                <a:schemeClr val="bg1"/>
              </a:solidFill>
            </a:endParaRPr>
          </a:p>
          <a:p>
            <a:pPr algn="l"/>
            <a:endParaRPr lang="es-AR" dirty="0"/>
          </a:p>
        </p:txBody>
      </p:sp>
      <p:pic>
        <p:nvPicPr>
          <p:cNvPr id="4" name="3 Imagen"/>
          <p:cNvPicPr/>
          <p:nvPr/>
        </p:nvPicPr>
        <p:blipFill>
          <a:blip r:embed="rId2" cstate="print"/>
          <a:srcRect/>
          <a:stretch>
            <a:fillRect/>
          </a:stretch>
        </p:blipFill>
        <p:spPr bwMode="auto">
          <a:xfrm>
            <a:off x="1331640" y="1844824"/>
            <a:ext cx="6120680" cy="3744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476672"/>
            <a:ext cx="7851648" cy="648072"/>
          </a:xfrm>
        </p:spPr>
        <p:txBody>
          <a:bodyPr>
            <a:normAutofit/>
          </a:bodyPr>
          <a:lstStyle/>
          <a:p>
            <a:pPr algn="l"/>
            <a:r>
              <a:rPr lang="es-AR" sz="4000" dirty="0" smtClean="0">
                <a:solidFill>
                  <a:schemeClr val="bg1"/>
                </a:solidFill>
              </a:rPr>
              <a:t>Análisis Económico:</a:t>
            </a:r>
            <a:endParaRPr lang="es-AR" sz="4000" dirty="0">
              <a:solidFill>
                <a:schemeClr val="bg1"/>
              </a:solidFill>
            </a:endParaRPr>
          </a:p>
        </p:txBody>
      </p:sp>
      <p:sp>
        <p:nvSpPr>
          <p:cNvPr id="3" name="2 Subtítulo"/>
          <p:cNvSpPr>
            <a:spLocks noGrp="1"/>
          </p:cNvSpPr>
          <p:nvPr>
            <p:ph type="subTitle" idx="1"/>
          </p:nvPr>
        </p:nvSpPr>
        <p:spPr>
          <a:xfrm>
            <a:off x="533400" y="1340768"/>
            <a:ext cx="7854696" cy="5328592"/>
          </a:xfrm>
        </p:spPr>
        <p:txBody>
          <a:bodyPr>
            <a:normAutofit fontScale="77500" lnSpcReduction="20000"/>
          </a:bodyPr>
          <a:lstStyle/>
          <a:p>
            <a:pPr algn="l"/>
            <a:r>
              <a:rPr lang="es-AR" sz="3100" u="sng" dirty="0" smtClean="0">
                <a:solidFill>
                  <a:schemeClr val="bg1"/>
                </a:solidFill>
                <a:latin typeface="+mj-lt"/>
              </a:rPr>
              <a:t>El aspecto económico positivo: </a:t>
            </a:r>
          </a:p>
          <a:p>
            <a:pPr algn="l"/>
            <a:endParaRPr lang="es-AR" u="sng" dirty="0" smtClean="0">
              <a:solidFill>
                <a:schemeClr val="bg1"/>
              </a:solidFill>
              <a:latin typeface="+mj-lt"/>
            </a:endParaRPr>
          </a:p>
          <a:p>
            <a:pPr algn="l"/>
            <a:r>
              <a:rPr lang="es-AR" b="1" dirty="0" smtClean="0">
                <a:solidFill>
                  <a:schemeClr val="bg1"/>
                </a:solidFill>
                <a:latin typeface="+mj-lt"/>
              </a:rPr>
              <a:t>Aumento de ingresos:</a:t>
            </a:r>
          </a:p>
          <a:p>
            <a:pPr algn="l"/>
            <a:r>
              <a:rPr lang="es-AR" dirty="0" smtClean="0">
                <a:solidFill>
                  <a:schemeClr val="bg1"/>
                </a:solidFill>
                <a:latin typeface="+mj-lt"/>
              </a:rPr>
              <a:t>1500 kg MS/Ha  en un año.</a:t>
            </a:r>
          </a:p>
          <a:p>
            <a:pPr algn="l"/>
            <a:endParaRPr lang="es-AR" dirty="0" smtClean="0">
              <a:solidFill>
                <a:schemeClr val="bg1"/>
              </a:solidFill>
              <a:latin typeface="+mj-lt"/>
            </a:endParaRPr>
          </a:p>
          <a:p>
            <a:pPr algn="l"/>
            <a:r>
              <a:rPr lang="es-AR" dirty="0" smtClean="0">
                <a:solidFill>
                  <a:schemeClr val="bg1"/>
                </a:solidFill>
                <a:latin typeface="+mj-lt"/>
              </a:rPr>
              <a:t>Representa un equivalente “teórico” de 1650 litros de leche anuales .</a:t>
            </a:r>
          </a:p>
          <a:p>
            <a:pPr algn="l"/>
            <a:endParaRPr lang="es-AR" dirty="0" smtClean="0">
              <a:solidFill>
                <a:schemeClr val="bg1"/>
              </a:solidFill>
              <a:latin typeface="+mj-lt"/>
            </a:endParaRPr>
          </a:p>
          <a:p>
            <a:pPr algn="l"/>
            <a:r>
              <a:rPr lang="es-AR" dirty="0" smtClean="0">
                <a:solidFill>
                  <a:schemeClr val="bg1"/>
                </a:solidFill>
                <a:latin typeface="+mj-lt"/>
              </a:rPr>
              <a:t>Lo cual equivale a un ingreso anual por hectárea de $5115. </a:t>
            </a:r>
          </a:p>
          <a:p>
            <a:pPr algn="l"/>
            <a:r>
              <a:rPr lang="es-AR" dirty="0" smtClean="0">
                <a:solidFill>
                  <a:schemeClr val="bg1"/>
                </a:solidFill>
              </a:rPr>
              <a:t> </a:t>
            </a:r>
          </a:p>
          <a:p>
            <a:pPr algn="ctr"/>
            <a:r>
              <a:rPr lang="es-AR" dirty="0" smtClean="0">
                <a:solidFill>
                  <a:schemeClr val="bg1"/>
                </a:solidFill>
                <a:latin typeface="+mj-lt"/>
              </a:rPr>
              <a:t>1 kg MS de Alfalfa= 1,100 </a:t>
            </a:r>
            <a:r>
              <a:rPr lang="es-AR" dirty="0" err="1" smtClean="0">
                <a:solidFill>
                  <a:schemeClr val="bg1"/>
                </a:solidFill>
                <a:latin typeface="+mj-lt"/>
              </a:rPr>
              <a:t>lt</a:t>
            </a:r>
            <a:r>
              <a:rPr lang="es-AR" dirty="0" smtClean="0">
                <a:solidFill>
                  <a:schemeClr val="bg1"/>
                </a:solidFill>
                <a:latin typeface="+mj-lt"/>
              </a:rPr>
              <a:t> leche</a:t>
            </a:r>
          </a:p>
          <a:p>
            <a:pPr algn="ctr"/>
            <a:r>
              <a:rPr lang="es-AR" dirty="0" smtClean="0">
                <a:solidFill>
                  <a:schemeClr val="bg1"/>
                </a:solidFill>
                <a:latin typeface="+mj-lt"/>
              </a:rPr>
              <a:t>1500 kg MS Alfalfa/ha año=1650 </a:t>
            </a:r>
            <a:r>
              <a:rPr lang="es-AR" dirty="0" err="1" smtClean="0">
                <a:solidFill>
                  <a:schemeClr val="bg1"/>
                </a:solidFill>
                <a:latin typeface="+mj-lt"/>
              </a:rPr>
              <a:t>lt</a:t>
            </a:r>
            <a:r>
              <a:rPr lang="es-AR" dirty="0" smtClean="0">
                <a:solidFill>
                  <a:schemeClr val="bg1"/>
                </a:solidFill>
                <a:latin typeface="+mj-lt"/>
              </a:rPr>
              <a:t> leche/ha año</a:t>
            </a:r>
          </a:p>
          <a:p>
            <a:pPr algn="ctr"/>
            <a:r>
              <a:rPr lang="es-AR" dirty="0" smtClean="0">
                <a:solidFill>
                  <a:schemeClr val="bg1"/>
                </a:solidFill>
                <a:latin typeface="+mj-lt"/>
              </a:rPr>
              <a:t>1650 </a:t>
            </a:r>
            <a:r>
              <a:rPr lang="es-AR" dirty="0" err="1" smtClean="0">
                <a:solidFill>
                  <a:schemeClr val="bg1"/>
                </a:solidFill>
                <a:latin typeface="+mj-lt"/>
              </a:rPr>
              <a:t>lt</a:t>
            </a:r>
            <a:r>
              <a:rPr lang="es-AR" dirty="0" smtClean="0">
                <a:solidFill>
                  <a:schemeClr val="bg1"/>
                </a:solidFill>
                <a:latin typeface="+mj-lt"/>
              </a:rPr>
              <a:t> leche * 3.10$/</a:t>
            </a:r>
            <a:r>
              <a:rPr lang="es-AR" dirty="0" err="1" smtClean="0">
                <a:solidFill>
                  <a:schemeClr val="bg1"/>
                </a:solidFill>
                <a:latin typeface="+mj-lt"/>
              </a:rPr>
              <a:t>lt</a:t>
            </a:r>
            <a:r>
              <a:rPr lang="es-AR" dirty="0" smtClean="0">
                <a:solidFill>
                  <a:schemeClr val="bg1"/>
                </a:solidFill>
                <a:latin typeface="+mj-lt"/>
              </a:rPr>
              <a:t> = 5115$/ha año</a:t>
            </a:r>
          </a:p>
          <a:p>
            <a:pPr algn="l"/>
            <a:endParaRPr lang="es-AR" dirty="0" smtClean="0">
              <a:solidFill>
                <a:schemeClr val="bg1"/>
              </a:solidFill>
            </a:endParaRPr>
          </a:p>
          <a:p>
            <a:pPr algn="l"/>
            <a:r>
              <a:rPr lang="es-AR" dirty="0" smtClean="0">
                <a:solidFill>
                  <a:schemeClr val="bg1"/>
                </a:solidFill>
              </a:rPr>
              <a:t> </a:t>
            </a:r>
          </a:p>
          <a:p>
            <a:pPr algn="l"/>
            <a:r>
              <a:rPr lang="es-AR" b="1" dirty="0" smtClean="0">
                <a:solidFill>
                  <a:schemeClr val="bg1"/>
                </a:solidFill>
                <a:latin typeface="+mj-lt"/>
              </a:rPr>
              <a:t>Disminución de costos: </a:t>
            </a:r>
            <a:r>
              <a:rPr lang="es-AR" dirty="0" smtClean="0">
                <a:solidFill>
                  <a:schemeClr val="bg1"/>
                </a:solidFill>
                <a:latin typeface="+mj-lt"/>
              </a:rPr>
              <a:t>asignamos el valor de $0 ya que no se redujeron los costos de producción por la implementación del sistema SD.</a:t>
            </a:r>
            <a:endParaRPr lang="es-AR" dirty="0">
              <a:solidFill>
                <a:schemeClr val="bg1"/>
              </a:solidFill>
              <a:latin typeface="+mj-lt"/>
            </a:endParaRPr>
          </a:p>
        </p:txBody>
      </p:sp>
      <p:pic>
        <p:nvPicPr>
          <p:cNvPr id="10243" name="Picture 3" descr="C:\Users\campos\AppData\Local\Microsoft\Windows\Temporary Internet Files\Low\Content.IE5\0B3Q1XIU\renta_españa_mileurista_irpf[1].jpg"/>
          <p:cNvPicPr>
            <a:picLocks noChangeAspect="1" noChangeArrowheads="1"/>
          </p:cNvPicPr>
          <p:nvPr/>
        </p:nvPicPr>
        <p:blipFill>
          <a:blip r:embed="rId3" cstate="print"/>
          <a:srcRect/>
          <a:stretch>
            <a:fillRect/>
          </a:stretch>
        </p:blipFill>
        <p:spPr bwMode="auto">
          <a:xfrm>
            <a:off x="5076056" y="0"/>
            <a:ext cx="4067944" cy="270892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9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836712"/>
            <a:ext cx="7851648" cy="504056"/>
          </a:xfrm>
        </p:spPr>
        <p:txBody>
          <a:bodyPr>
            <a:noAutofit/>
          </a:bodyPr>
          <a:lstStyle/>
          <a:p>
            <a:pPr algn="l"/>
            <a:r>
              <a:rPr lang="es-AR" sz="4000" dirty="0" smtClean="0">
                <a:solidFill>
                  <a:schemeClr val="bg1"/>
                </a:solidFill>
              </a:rPr>
              <a:t>Análisis Económico</a:t>
            </a:r>
            <a:endParaRPr lang="es-AR" sz="4000" dirty="0">
              <a:solidFill>
                <a:schemeClr val="bg1"/>
              </a:solidFill>
            </a:endParaRPr>
          </a:p>
        </p:txBody>
      </p:sp>
      <p:sp>
        <p:nvSpPr>
          <p:cNvPr id="3" name="2 Subtítulo"/>
          <p:cNvSpPr>
            <a:spLocks noGrp="1"/>
          </p:cNvSpPr>
          <p:nvPr>
            <p:ph type="subTitle" idx="1"/>
          </p:nvPr>
        </p:nvSpPr>
        <p:spPr>
          <a:xfrm>
            <a:off x="251520" y="1412776"/>
            <a:ext cx="8496944" cy="5256584"/>
          </a:xfrm>
        </p:spPr>
        <p:txBody>
          <a:bodyPr>
            <a:normAutofit lnSpcReduction="10000"/>
          </a:bodyPr>
          <a:lstStyle/>
          <a:p>
            <a:pPr algn="l"/>
            <a:r>
              <a:rPr lang="es-AR" sz="1600" b="1" u="sng" dirty="0" smtClean="0">
                <a:solidFill>
                  <a:schemeClr val="bg1"/>
                </a:solidFill>
                <a:latin typeface="+mj-lt"/>
              </a:rPr>
              <a:t>Aspectos negativos:</a:t>
            </a:r>
          </a:p>
          <a:p>
            <a:pPr algn="l"/>
            <a:r>
              <a:rPr lang="es-AR" sz="1600" dirty="0" smtClean="0">
                <a:solidFill>
                  <a:schemeClr val="bg1"/>
                </a:solidFill>
                <a:latin typeface="+mj-lt"/>
              </a:rPr>
              <a:t>Se computó el </a:t>
            </a:r>
            <a:r>
              <a:rPr lang="es-AR" sz="1600" b="1" dirty="0" smtClean="0">
                <a:solidFill>
                  <a:schemeClr val="bg1"/>
                </a:solidFill>
                <a:latin typeface="+mj-lt"/>
              </a:rPr>
              <a:t>aumento de costos </a:t>
            </a:r>
            <a:r>
              <a:rPr lang="es-AR" sz="1600" dirty="0" smtClean="0">
                <a:solidFill>
                  <a:schemeClr val="bg1"/>
                </a:solidFill>
                <a:latin typeface="+mj-lt"/>
              </a:rPr>
              <a:t>de $542 extra por hectárea por la adopción del sistema SD. </a:t>
            </a: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r>
              <a:rPr lang="es-AR" sz="1200" dirty="0" smtClean="0">
                <a:solidFill>
                  <a:schemeClr val="bg1"/>
                </a:solidFill>
                <a:latin typeface="+mj-lt"/>
              </a:rPr>
              <a:t>Tabla IX: Costo total $/ha acumulado en un año de evaluación de la pastura en un SS y SD. *Se computó 1 labor de siembra para el sistema SS y 2 para el sistema SD. Costos de labores e insumos según revista Márgenes Agropecuarios 1/3/2016. Cotización 15.95 $/dólar.</a:t>
            </a:r>
          </a:p>
          <a:p>
            <a:pPr lvl="0" algn="l">
              <a:buClr>
                <a:srgbClr val="0BD0D9"/>
              </a:buClr>
            </a:pPr>
            <a:endParaRPr lang="es-AR" sz="1800" b="1" dirty="0" smtClean="0">
              <a:solidFill>
                <a:prstClr val="black"/>
              </a:solidFill>
              <a:latin typeface="Calibri"/>
            </a:endParaRPr>
          </a:p>
          <a:p>
            <a:pPr lvl="0" algn="l">
              <a:buClr>
                <a:srgbClr val="0BD0D9"/>
              </a:buClr>
            </a:pPr>
            <a:r>
              <a:rPr lang="es-AR" sz="1800" b="1" dirty="0" smtClean="0">
                <a:solidFill>
                  <a:prstClr val="black"/>
                </a:solidFill>
                <a:latin typeface="Calibri"/>
              </a:rPr>
              <a:t>Disminución de ingreso: </a:t>
            </a:r>
            <a:r>
              <a:rPr lang="es-AR" sz="1800" dirty="0" smtClean="0">
                <a:solidFill>
                  <a:prstClr val="black"/>
                </a:solidFill>
                <a:latin typeface="Calibri"/>
              </a:rPr>
              <a:t>no se registró ya que el rendimiento de la pastura del SD fue superior al de SS. </a:t>
            </a:r>
          </a:p>
          <a:p>
            <a:pPr algn="l"/>
            <a:endParaRPr lang="es-AR" sz="1200" dirty="0" smtClean="0">
              <a:solidFill>
                <a:schemeClr val="bg1"/>
              </a:solidFill>
              <a:latin typeface="+mj-lt"/>
            </a:endParaRPr>
          </a:p>
          <a:p>
            <a:pPr algn="l"/>
            <a:endParaRPr lang="es-AR" sz="1600" dirty="0" smtClean="0">
              <a:solidFill>
                <a:schemeClr val="bg1"/>
              </a:solidFill>
              <a:latin typeface="+mj-lt"/>
            </a:endParaRPr>
          </a:p>
          <a:p>
            <a:pPr algn="l"/>
            <a:endParaRPr lang="es-AR" sz="2000" dirty="0" smtClean="0">
              <a:solidFill>
                <a:schemeClr val="bg1"/>
              </a:solidFill>
              <a:latin typeface="+mj-lt"/>
            </a:endParaRPr>
          </a:p>
          <a:p>
            <a:pPr algn="l"/>
            <a:endParaRPr lang="es-AR" dirty="0"/>
          </a:p>
        </p:txBody>
      </p:sp>
      <p:pic>
        <p:nvPicPr>
          <p:cNvPr id="50178" name="Picture 2"/>
          <p:cNvPicPr>
            <a:picLocks noChangeAspect="1" noChangeArrowheads="1"/>
          </p:cNvPicPr>
          <p:nvPr/>
        </p:nvPicPr>
        <p:blipFill>
          <a:blip r:embed="rId3" cstate="print"/>
          <a:srcRect/>
          <a:stretch>
            <a:fillRect/>
          </a:stretch>
        </p:blipFill>
        <p:spPr bwMode="auto">
          <a:xfrm>
            <a:off x="1043608" y="2060848"/>
            <a:ext cx="6264696" cy="3096344"/>
          </a:xfrm>
          <a:prstGeom prst="rect">
            <a:avLst/>
          </a:prstGeom>
          <a:noFill/>
          <a:ln w="9525">
            <a:noFill/>
            <a:miter lim="800000"/>
            <a:headEnd/>
            <a:tailEnd/>
          </a:ln>
          <a:effectLst/>
        </p:spPr>
      </p:pic>
      <p:pic>
        <p:nvPicPr>
          <p:cNvPr id="9218" name="Picture 2" descr="Resultado de imagen para analisis economico">
            <a:hlinkClick r:id="rId4"/>
          </p:cNvPr>
          <p:cNvPicPr>
            <a:picLocks noChangeAspect="1" noChangeArrowheads="1"/>
          </p:cNvPicPr>
          <p:nvPr/>
        </p:nvPicPr>
        <p:blipFill>
          <a:blip r:embed="rId5" cstate="print"/>
          <a:srcRect/>
          <a:stretch>
            <a:fillRect/>
          </a:stretch>
        </p:blipFill>
        <p:spPr bwMode="auto">
          <a:xfrm>
            <a:off x="6084168" y="1"/>
            <a:ext cx="3059832" cy="156172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548680"/>
            <a:ext cx="7851648" cy="1008112"/>
          </a:xfrm>
        </p:spPr>
        <p:txBody>
          <a:bodyPr>
            <a:normAutofit/>
          </a:bodyPr>
          <a:lstStyle/>
          <a:p>
            <a:pPr algn="l"/>
            <a:r>
              <a:rPr lang="es-AR" sz="4000" dirty="0" smtClean="0">
                <a:solidFill>
                  <a:schemeClr val="bg1"/>
                </a:solidFill>
                <a:effectLst/>
              </a:rPr>
              <a:t>Análisis Económico:</a:t>
            </a:r>
            <a:endParaRPr lang="es-AR" sz="4000" dirty="0">
              <a:solidFill>
                <a:schemeClr val="bg1"/>
              </a:solidFill>
              <a:effectLst/>
            </a:endParaRPr>
          </a:p>
        </p:txBody>
      </p:sp>
      <p:sp>
        <p:nvSpPr>
          <p:cNvPr id="3" name="2 Subtítulo"/>
          <p:cNvSpPr>
            <a:spLocks noGrp="1"/>
          </p:cNvSpPr>
          <p:nvPr>
            <p:ph type="subTitle" idx="1"/>
          </p:nvPr>
        </p:nvSpPr>
        <p:spPr>
          <a:xfrm>
            <a:off x="395536" y="1556792"/>
            <a:ext cx="8352928" cy="4824536"/>
          </a:xfrm>
        </p:spPr>
        <p:txBody>
          <a:bodyPr>
            <a:normAutofit/>
          </a:bodyPr>
          <a:lstStyle/>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endParaRPr lang="es-AR" sz="1600" dirty="0" smtClean="0">
              <a:solidFill>
                <a:schemeClr val="bg1"/>
              </a:solidFill>
              <a:latin typeface="+mj-lt"/>
            </a:endParaRPr>
          </a:p>
          <a:p>
            <a:pPr algn="l"/>
            <a:r>
              <a:rPr lang="es-AR" sz="2400" dirty="0" smtClean="0">
                <a:solidFill>
                  <a:schemeClr val="bg1"/>
                </a:solidFill>
                <a:latin typeface="+mj-lt"/>
              </a:rPr>
              <a:t>Ganancia anual que brindó el sistema de </a:t>
            </a:r>
            <a:r>
              <a:rPr lang="es-AR" sz="2400" b="1" dirty="0" smtClean="0">
                <a:solidFill>
                  <a:schemeClr val="bg1"/>
                </a:solidFill>
                <a:latin typeface="+mj-lt"/>
              </a:rPr>
              <a:t>SD: </a:t>
            </a:r>
            <a:r>
              <a:rPr lang="es-AR" sz="2400" dirty="0" smtClean="0">
                <a:solidFill>
                  <a:schemeClr val="bg1"/>
                </a:solidFill>
                <a:latin typeface="+mj-lt"/>
              </a:rPr>
              <a:t>4573$/ha ($5115-$542) por lo cual fue </a:t>
            </a:r>
            <a:r>
              <a:rPr lang="es-AR" sz="2400" b="1" dirty="0" smtClean="0">
                <a:solidFill>
                  <a:schemeClr val="bg1"/>
                </a:solidFill>
                <a:latin typeface="+mj-lt"/>
              </a:rPr>
              <a:t>una alternativa productiva económicamente viable. </a:t>
            </a:r>
          </a:p>
          <a:p>
            <a:pPr algn="l"/>
            <a:endParaRPr lang="es-AR" sz="2400" b="1" dirty="0" smtClean="0">
              <a:solidFill>
                <a:schemeClr val="bg1"/>
              </a:solidFill>
              <a:latin typeface="+mj-lt"/>
            </a:endParaRPr>
          </a:p>
          <a:p>
            <a:pPr algn="l"/>
            <a:endParaRPr lang="es-AR" sz="2400" b="1" dirty="0" smtClean="0">
              <a:solidFill>
                <a:schemeClr val="bg1"/>
              </a:solidFill>
              <a:latin typeface="+mj-lt"/>
            </a:endParaRPr>
          </a:p>
          <a:p>
            <a:pPr algn="l"/>
            <a:endParaRPr lang="es-AR" sz="1600" dirty="0" smtClean="0">
              <a:solidFill>
                <a:schemeClr val="bg1"/>
              </a:solidFill>
            </a:endParaRPr>
          </a:p>
          <a:p>
            <a:pPr algn="l"/>
            <a:endParaRPr lang="es-AR" sz="1600" dirty="0" smtClean="0">
              <a:solidFill>
                <a:schemeClr val="bg1"/>
              </a:solidFill>
            </a:endParaRPr>
          </a:p>
          <a:p>
            <a:pPr algn="l"/>
            <a:endParaRPr lang="es-AR" sz="1600" dirty="0" smtClean="0">
              <a:solidFill>
                <a:schemeClr val="bg1"/>
              </a:solidFill>
            </a:endParaRPr>
          </a:p>
          <a:p>
            <a:pPr algn="l"/>
            <a:endParaRPr lang="es-AR" sz="1600" dirty="0" smtClean="0">
              <a:solidFill>
                <a:schemeClr val="bg1"/>
              </a:solidFill>
            </a:endParaRPr>
          </a:p>
          <a:p>
            <a:pPr algn="l"/>
            <a:endParaRPr lang="es-AR" dirty="0"/>
          </a:p>
        </p:txBody>
      </p:sp>
      <p:pic>
        <p:nvPicPr>
          <p:cNvPr id="51202" name="Picture 2"/>
          <p:cNvPicPr>
            <a:picLocks noChangeAspect="1" noChangeArrowheads="1"/>
          </p:cNvPicPr>
          <p:nvPr/>
        </p:nvPicPr>
        <p:blipFill>
          <a:blip r:embed="rId3" cstate="print"/>
          <a:srcRect/>
          <a:stretch>
            <a:fillRect/>
          </a:stretch>
        </p:blipFill>
        <p:spPr bwMode="auto">
          <a:xfrm>
            <a:off x="467544" y="1844824"/>
            <a:ext cx="7848871" cy="1584176"/>
          </a:xfrm>
          <a:prstGeom prst="rect">
            <a:avLst/>
          </a:prstGeom>
          <a:noFill/>
          <a:ln w="9525">
            <a:noFill/>
            <a:miter lim="800000"/>
            <a:headEnd/>
            <a:tailEnd/>
          </a:ln>
          <a:effectLst/>
        </p:spPr>
      </p:pic>
      <p:pic>
        <p:nvPicPr>
          <p:cNvPr id="3075" name="Picture 3" descr="C:\Users\campos\AppData\Local\Microsoft\Windows\Temporary Internet Files\Low\Content.IE5\GHN3D5DR\1389310836[1].jpg"/>
          <p:cNvPicPr>
            <a:picLocks noChangeAspect="1" noChangeArrowheads="1"/>
          </p:cNvPicPr>
          <p:nvPr/>
        </p:nvPicPr>
        <p:blipFill>
          <a:blip r:embed="rId4" cstate="print"/>
          <a:srcRect/>
          <a:stretch>
            <a:fillRect/>
          </a:stretch>
        </p:blipFill>
        <p:spPr bwMode="auto">
          <a:xfrm>
            <a:off x="0" y="4769768"/>
            <a:ext cx="3467635" cy="208823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332656"/>
            <a:ext cx="7851648" cy="864096"/>
          </a:xfrm>
        </p:spPr>
        <p:txBody>
          <a:bodyPr>
            <a:normAutofit/>
          </a:bodyPr>
          <a:lstStyle/>
          <a:p>
            <a:pPr algn="l"/>
            <a:r>
              <a:rPr lang="es-AR" sz="4000" dirty="0" smtClean="0">
                <a:solidFill>
                  <a:schemeClr val="bg1"/>
                </a:solidFill>
              </a:rPr>
              <a:t>Conclusiones:</a:t>
            </a:r>
            <a:endParaRPr lang="es-AR" sz="4000" dirty="0">
              <a:solidFill>
                <a:schemeClr val="bg1"/>
              </a:solidFill>
            </a:endParaRPr>
          </a:p>
        </p:txBody>
      </p:sp>
      <p:sp>
        <p:nvSpPr>
          <p:cNvPr id="3" name="2 Subtítulo"/>
          <p:cNvSpPr>
            <a:spLocks noGrp="1"/>
          </p:cNvSpPr>
          <p:nvPr>
            <p:ph type="subTitle" idx="1"/>
          </p:nvPr>
        </p:nvSpPr>
        <p:spPr>
          <a:xfrm>
            <a:off x="179512" y="1268760"/>
            <a:ext cx="8712968" cy="5400600"/>
          </a:xfrm>
        </p:spPr>
        <p:txBody>
          <a:bodyPr>
            <a:normAutofit/>
          </a:bodyPr>
          <a:lstStyle/>
          <a:p>
            <a:pPr algn="l"/>
            <a:r>
              <a:rPr lang="es-AR" dirty="0" smtClean="0">
                <a:solidFill>
                  <a:schemeClr val="bg1"/>
                </a:solidFill>
                <a:latin typeface="+mj-lt"/>
              </a:rPr>
              <a:t>El sistema de</a:t>
            </a:r>
            <a:r>
              <a:rPr lang="es-AR" b="1" dirty="0" smtClean="0">
                <a:solidFill>
                  <a:schemeClr val="bg1"/>
                </a:solidFill>
                <a:latin typeface="+mj-lt"/>
              </a:rPr>
              <a:t> SD </a:t>
            </a:r>
            <a:r>
              <a:rPr lang="es-AR" dirty="0" smtClean="0">
                <a:solidFill>
                  <a:schemeClr val="bg1"/>
                </a:solidFill>
                <a:latin typeface="+mj-lt"/>
              </a:rPr>
              <a:t>permitió </a:t>
            </a:r>
            <a:r>
              <a:rPr lang="es-AR" b="1" dirty="0" smtClean="0">
                <a:solidFill>
                  <a:schemeClr val="bg1"/>
                </a:solidFill>
                <a:latin typeface="+mj-lt"/>
              </a:rPr>
              <a:t>mejorar la productividad </a:t>
            </a:r>
            <a:r>
              <a:rPr lang="es-AR" dirty="0" smtClean="0">
                <a:solidFill>
                  <a:schemeClr val="bg1"/>
                </a:solidFill>
                <a:latin typeface="+mj-lt"/>
              </a:rPr>
              <a:t>de forraje por hectárea siendo una alternativa económicamente viable.</a:t>
            </a:r>
          </a:p>
          <a:p>
            <a:pPr algn="l"/>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El incremento de MS/ha está relacionado con un </a:t>
            </a:r>
            <a:r>
              <a:rPr lang="es-AR" b="1" dirty="0" smtClean="0">
                <a:solidFill>
                  <a:schemeClr val="bg1"/>
                </a:solidFill>
                <a:latin typeface="+mj-lt"/>
              </a:rPr>
              <a:t>mayor número de plantas</a:t>
            </a:r>
            <a:r>
              <a:rPr lang="es-AR" dirty="0" smtClean="0">
                <a:solidFill>
                  <a:schemeClr val="bg1"/>
                </a:solidFill>
                <a:latin typeface="+mj-lt"/>
              </a:rPr>
              <a:t> por unidad de superficie. </a:t>
            </a:r>
          </a:p>
          <a:p>
            <a:pPr algn="l"/>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Esta condición permite </a:t>
            </a:r>
            <a:r>
              <a:rPr lang="es-AR" b="1" dirty="0" smtClean="0">
                <a:solidFill>
                  <a:schemeClr val="bg1"/>
                </a:solidFill>
                <a:latin typeface="+mj-lt"/>
              </a:rPr>
              <a:t>cubrir rápidamente el suelo</a:t>
            </a:r>
            <a:r>
              <a:rPr lang="es-AR" dirty="0" smtClean="0">
                <a:solidFill>
                  <a:schemeClr val="bg1"/>
                </a:solidFill>
                <a:latin typeface="+mj-lt"/>
              </a:rPr>
              <a:t> aumentando la eficiencia ante la captación de recursos y la competencia con malezas. </a:t>
            </a:r>
          </a:p>
          <a:p>
            <a:pPr algn="l"/>
            <a:endParaRPr lang="es-AR" dirty="0" smtClean="0">
              <a:solidFill>
                <a:schemeClr val="bg1"/>
              </a:solidFill>
            </a:endParaRPr>
          </a:p>
          <a:p>
            <a:pPr algn="l"/>
            <a:endParaRPr lang="es-AR" dirty="0"/>
          </a:p>
        </p:txBody>
      </p:sp>
      <p:sp>
        <p:nvSpPr>
          <p:cNvPr id="4" name="3 Flecha abajo"/>
          <p:cNvSpPr/>
          <p:nvPr/>
        </p:nvSpPr>
        <p:spPr>
          <a:xfrm>
            <a:off x="4067944" y="2564904"/>
            <a:ext cx="4846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4 Flecha abajo"/>
          <p:cNvSpPr/>
          <p:nvPr/>
        </p:nvSpPr>
        <p:spPr>
          <a:xfrm>
            <a:off x="4067944" y="4149080"/>
            <a:ext cx="484632"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 name="Picture 2" descr="C:\Users\campos\Desktop\tesis final\fotos\1456507431_616548_1456507705_noticia_normal[1].jpg"/>
          <p:cNvPicPr>
            <a:picLocks noChangeAspect="1" noChangeArrowheads="1"/>
          </p:cNvPicPr>
          <p:nvPr/>
        </p:nvPicPr>
        <p:blipFill>
          <a:blip r:embed="rId3" cstate="print"/>
          <a:srcRect/>
          <a:stretch>
            <a:fillRect/>
          </a:stretch>
        </p:blipFill>
        <p:spPr bwMode="auto">
          <a:xfrm>
            <a:off x="5580112" y="0"/>
            <a:ext cx="3563888" cy="134076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548680"/>
            <a:ext cx="7851648" cy="864096"/>
          </a:xfrm>
        </p:spPr>
        <p:txBody>
          <a:bodyPr>
            <a:normAutofit/>
          </a:bodyPr>
          <a:lstStyle/>
          <a:p>
            <a:pPr algn="l"/>
            <a:r>
              <a:rPr lang="es-AR" sz="4000" dirty="0" smtClean="0">
                <a:solidFill>
                  <a:schemeClr val="bg1"/>
                </a:solidFill>
              </a:rPr>
              <a:t>Conclusiones:</a:t>
            </a:r>
            <a:endParaRPr lang="es-AR" sz="4000" dirty="0">
              <a:solidFill>
                <a:schemeClr val="bg1"/>
              </a:solidFill>
            </a:endParaRPr>
          </a:p>
        </p:txBody>
      </p:sp>
      <p:sp>
        <p:nvSpPr>
          <p:cNvPr id="3" name="2 Subtítulo"/>
          <p:cNvSpPr>
            <a:spLocks noGrp="1"/>
          </p:cNvSpPr>
          <p:nvPr>
            <p:ph type="subTitle" idx="1"/>
          </p:nvPr>
        </p:nvSpPr>
        <p:spPr>
          <a:xfrm>
            <a:off x="533400" y="1628800"/>
            <a:ext cx="7854696" cy="5040560"/>
          </a:xfrm>
        </p:spPr>
        <p:txBody>
          <a:bodyPr>
            <a:normAutofit/>
          </a:bodyPr>
          <a:lstStyle/>
          <a:p>
            <a:pPr algn="l"/>
            <a:r>
              <a:rPr lang="es-AR" dirty="0" smtClean="0">
                <a:solidFill>
                  <a:schemeClr val="bg1"/>
                </a:solidFill>
                <a:latin typeface="+mj-lt"/>
              </a:rPr>
              <a:t>Existe un </a:t>
            </a:r>
            <a:r>
              <a:rPr lang="es-AR" b="1" dirty="0" smtClean="0">
                <a:solidFill>
                  <a:schemeClr val="bg1"/>
                </a:solidFill>
                <a:latin typeface="+mj-lt"/>
              </a:rPr>
              <a:t>incremento en el contenido </a:t>
            </a:r>
            <a:r>
              <a:rPr lang="es-AR" dirty="0" smtClean="0">
                <a:solidFill>
                  <a:schemeClr val="bg1"/>
                </a:solidFill>
                <a:latin typeface="+mj-lt"/>
              </a:rPr>
              <a:t>de hojas en el SD debido a mayor captación de luz de hojas basales.</a:t>
            </a:r>
          </a:p>
          <a:p>
            <a:pPr algn="l"/>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La </a:t>
            </a:r>
            <a:r>
              <a:rPr lang="es-AR" b="1" dirty="0" smtClean="0">
                <a:solidFill>
                  <a:schemeClr val="bg1"/>
                </a:solidFill>
                <a:latin typeface="+mj-lt"/>
              </a:rPr>
              <a:t>palatabilidad</a:t>
            </a:r>
            <a:r>
              <a:rPr lang="es-AR" dirty="0" smtClean="0">
                <a:solidFill>
                  <a:schemeClr val="bg1"/>
                </a:solidFill>
                <a:latin typeface="+mj-lt"/>
              </a:rPr>
              <a:t> del forraje se ve favorecida aumentando la </a:t>
            </a:r>
            <a:r>
              <a:rPr lang="es-AR" b="1" dirty="0" smtClean="0">
                <a:solidFill>
                  <a:schemeClr val="bg1"/>
                </a:solidFill>
                <a:latin typeface="+mj-lt"/>
              </a:rPr>
              <a:t>eficiencia de consumo</a:t>
            </a:r>
            <a:r>
              <a:rPr lang="es-AR" dirty="0" smtClean="0">
                <a:solidFill>
                  <a:schemeClr val="bg1"/>
                </a:solidFill>
                <a:latin typeface="+mj-lt"/>
              </a:rPr>
              <a:t> por parte del animal.</a:t>
            </a:r>
          </a:p>
          <a:p>
            <a:pPr algn="l"/>
            <a:endParaRPr lang="es-AR" dirty="0" smtClean="0">
              <a:solidFill>
                <a:schemeClr val="bg1"/>
              </a:solidFill>
              <a:latin typeface="+mj-lt"/>
            </a:endParaRPr>
          </a:p>
          <a:p>
            <a:pPr algn="l"/>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La técnica utilizada para determinar contenido de hojas afectó la determinación de calidad de las muestras.</a:t>
            </a:r>
          </a:p>
          <a:p>
            <a:pPr algn="l"/>
            <a:endParaRPr lang="es-AR" dirty="0" smtClean="0">
              <a:solidFill>
                <a:schemeClr val="bg1"/>
              </a:solidFill>
            </a:endParaRPr>
          </a:p>
          <a:p>
            <a:pPr algn="l"/>
            <a:endParaRPr lang="es-AR" dirty="0" smtClean="0">
              <a:solidFill>
                <a:schemeClr val="bg1"/>
              </a:solidFill>
            </a:endParaRPr>
          </a:p>
          <a:p>
            <a:pPr algn="l"/>
            <a:endParaRPr lang="es-AR" dirty="0" smtClean="0">
              <a:solidFill>
                <a:schemeClr val="bg1"/>
              </a:solidFill>
            </a:endParaRPr>
          </a:p>
          <a:p>
            <a:pPr algn="l"/>
            <a:endParaRPr lang="es-AR" dirty="0"/>
          </a:p>
        </p:txBody>
      </p:sp>
      <p:sp>
        <p:nvSpPr>
          <p:cNvPr id="4" name="3 Flecha abajo"/>
          <p:cNvSpPr/>
          <p:nvPr/>
        </p:nvSpPr>
        <p:spPr>
          <a:xfrm>
            <a:off x="3923928" y="2564904"/>
            <a:ext cx="4846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171" name="Picture 3" descr="C:\Users\campos\AppData\Local\Microsoft\Windows\Temporary Internet Files\Low\Content.IE5\ZC98MWZ5\9-gifs-vacas[1].gif"/>
          <p:cNvPicPr>
            <a:picLocks noChangeAspect="1" noChangeArrowheads="1" noCrop="1"/>
          </p:cNvPicPr>
          <p:nvPr/>
        </p:nvPicPr>
        <p:blipFill>
          <a:blip r:embed="rId3" cstate="print"/>
          <a:srcRect/>
          <a:stretch>
            <a:fillRect/>
          </a:stretch>
        </p:blipFill>
        <p:spPr bwMode="auto">
          <a:xfrm>
            <a:off x="5882640" y="3861048"/>
            <a:ext cx="3261360" cy="176022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marR="45720" lvl="0">
              <a:spcBef>
                <a:spcPct val="20000"/>
              </a:spcBef>
            </a:pPr>
            <a:r>
              <a:rPr lang="es-AR" sz="4000" b="1" dirty="0" smtClean="0">
                <a:solidFill>
                  <a:schemeClr val="tx1"/>
                </a:solidFill>
              </a:rPr>
              <a:t>Conclusiones: </a:t>
            </a:r>
            <a:r>
              <a:rPr lang="es-AR" sz="2400" dirty="0" smtClean="0">
                <a:solidFill>
                  <a:schemeClr val="tx1"/>
                </a:solidFill>
              </a:rPr>
              <a:t/>
            </a:r>
            <a:br>
              <a:rPr lang="es-AR" sz="2400" dirty="0" smtClean="0">
                <a:solidFill>
                  <a:schemeClr val="tx1"/>
                </a:solidFill>
              </a:rPr>
            </a:br>
            <a:r>
              <a:rPr lang="es-AR" sz="2400" dirty="0" smtClean="0">
                <a:solidFill>
                  <a:prstClr val="black"/>
                </a:solidFill>
                <a:ea typeface="+mn-ea"/>
                <a:cs typeface="+mn-cs"/>
              </a:rPr>
              <a:t>La calidad de la pastura es afectada por el </a:t>
            </a:r>
            <a:r>
              <a:rPr lang="es-AR" sz="2400" dirty="0" err="1" smtClean="0">
                <a:solidFill>
                  <a:prstClr val="black"/>
                </a:solidFill>
                <a:ea typeface="+mn-ea"/>
                <a:cs typeface="+mn-cs"/>
              </a:rPr>
              <a:t>estadío</a:t>
            </a:r>
            <a:r>
              <a:rPr lang="es-AR" sz="2400" dirty="0" smtClean="0">
                <a:solidFill>
                  <a:prstClr val="black"/>
                </a:solidFill>
                <a:ea typeface="+mn-ea"/>
                <a:cs typeface="+mn-cs"/>
              </a:rPr>
              <a:t> fenológico o “momento optimo” en el que se pastorea el forraje. </a:t>
            </a:r>
            <a:endParaRPr lang="es-AR" dirty="0"/>
          </a:p>
        </p:txBody>
      </p:sp>
      <p:sp>
        <p:nvSpPr>
          <p:cNvPr id="3" name="2 Marcador de contenido"/>
          <p:cNvSpPr>
            <a:spLocks noGrp="1"/>
          </p:cNvSpPr>
          <p:nvPr>
            <p:ph sz="half" idx="1"/>
          </p:nvPr>
        </p:nvSpPr>
        <p:spPr/>
        <p:txBody>
          <a:bodyPr>
            <a:normAutofit/>
          </a:bodyPr>
          <a:lstStyle/>
          <a:p>
            <a:endParaRPr lang="es-AR"/>
          </a:p>
        </p:txBody>
      </p:sp>
      <p:sp>
        <p:nvSpPr>
          <p:cNvPr id="4" name="3 Marcador de contenido"/>
          <p:cNvSpPr>
            <a:spLocks noGrp="1"/>
          </p:cNvSpPr>
          <p:nvPr>
            <p:ph sz="half" idx="2"/>
          </p:nvPr>
        </p:nvSpPr>
        <p:spPr/>
        <p:txBody>
          <a:bodyPr>
            <a:normAutofit/>
          </a:bodyPr>
          <a:lstStyle/>
          <a:p>
            <a:pPr>
              <a:buNone/>
            </a:pPr>
            <a:endParaRPr lang="es-AR" dirty="0" smtClean="0"/>
          </a:p>
          <a:p>
            <a:pPr>
              <a:buNone/>
            </a:pPr>
            <a:endParaRPr lang="es-AR" dirty="0" smtClean="0"/>
          </a:p>
          <a:p>
            <a:pPr>
              <a:buNone/>
            </a:pPr>
            <a:endParaRPr lang="es-AR" dirty="0" smtClean="0"/>
          </a:p>
          <a:p>
            <a:r>
              <a:rPr lang="es-AR" sz="2800" b="1" dirty="0" smtClean="0">
                <a:solidFill>
                  <a:schemeClr val="bg1"/>
                </a:solidFill>
              </a:rPr>
              <a:t>Rendimiento</a:t>
            </a:r>
          </a:p>
          <a:p>
            <a:r>
              <a:rPr lang="es-AR" sz="2800" b="1" dirty="0" smtClean="0">
                <a:solidFill>
                  <a:schemeClr val="bg1"/>
                </a:solidFill>
              </a:rPr>
              <a:t>Calidad</a:t>
            </a:r>
            <a:endParaRPr lang="es-AR" sz="2800" dirty="0" smtClean="0">
              <a:solidFill>
                <a:schemeClr val="bg1"/>
              </a:solidFill>
            </a:endParaRPr>
          </a:p>
          <a:p>
            <a:r>
              <a:rPr lang="es-AR" sz="2800" b="1" dirty="0" smtClean="0">
                <a:solidFill>
                  <a:schemeClr val="bg1"/>
                </a:solidFill>
              </a:rPr>
              <a:t>Persistencia</a:t>
            </a:r>
          </a:p>
          <a:p>
            <a:pPr>
              <a:buNone/>
            </a:pPr>
            <a:endParaRPr lang="es-AR" sz="2800" b="1" dirty="0" smtClean="0">
              <a:solidFill>
                <a:schemeClr val="bg1"/>
              </a:solidFill>
            </a:endParaRPr>
          </a:p>
          <a:p>
            <a:pPr>
              <a:buNone/>
            </a:pPr>
            <a:r>
              <a:rPr lang="es-AR" sz="2800" b="1" i="1" smtClean="0">
                <a:solidFill>
                  <a:schemeClr val="bg1"/>
                </a:solidFill>
              </a:rPr>
              <a:t>Decisión  económica</a:t>
            </a:r>
            <a:r>
              <a:rPr lang="es-AR" sz="3600" b="1" smtClean="0">
                <a:solidFill>
                  <a:schemeClr val="bg1"/>
                </a:solidFill>
              </a:rPr>
              <a:t>?</a:t>
            </a:r>
            <a:endParaRPr lang="es-AR"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4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533400" y="260648"/>
            <a:ext cx="7851648" cy="576064"/>
          </a:xfrm>
        </p:spPr>
        <p:txBody>
          <a:bodyPr>
            <a:normAutofit fontScale="90000"/>
          </a:bodyPr>
          <a:lstStyle/>
          <a:p>
            <a:pPr algn="l"/>
            <a:r>
              <a:rPr lang="es-AR" sz="4000" dirty="0" smtClean="0">
                <a:solidFill>
                  <a:schemeClr val="bg1"/>
                </a:solidFill>
              </a:rPr>
              <a:t>Conclusiones:</a:t>
            </a:r>
            <a:endParaRPr lang="es-AR" sz="4000" dirty="0">
              <a:solidFill>
                <a:schemeClr val="bg1"/>
              </a:solidFill>
            </a:endParaRPr>
          </a:p>
        </p:txBody>
      </p:sp>
      <p:sp>
        <p:nvSpPr>
          <p:cNvPr id="3" name="2 Subtítulo"/>
          <p:cNvSpPr>
            <a:spLocks noGrp="1"/>
          </p:cNvSpPr>
          <p:nvPr>
            <p:ph type="subTitle" idx="1"/>
          </p:nvPr>
        </p:nvSpPr>
        <p:spPr>
          <a:xfrm>
            <a:off x="251520" y="908720"/>
            <a:ext cx="8136576" cy="5688632"/>
          </a:xfrm>
        </p:spPr>
        <p:txBody>
          <a:bodyPr>
            <a:normAutofit/>
          </a:bodyPr>
          <a:lstStyle/>
          <a:p>
            <a:pPr algn="l"/>
            <a:r>
              <a:rPr lang="es-AR" dirty="0" smtClean="0">
                <a:solidFill>
                  <a:schemeClr val="bg1"/>
                </a:solidFill>
                <a:latin typeface="+mj-lt"/>
              </a:rPr>
              <a:t>El beneficio económico del SD en el primer año de evaluación fue superior a los costos de su implementación. </a:t>
            </a:r>
          </a:p>
          <a:p>
            <a:pPr algn="l"/>
            <a:endParaRPr lang="es-AR" dirty="0" smtClean="0">
              <a:solidFill>
                <a:schemeClr val="bg1"/>
              </a:solidFill>
              <a:latin typeface="+mj-lt"/>
            </a:endParaRPr>
          </a:p>
          <a:p>
            <a:pPr algn="l"/>
            <a:endParaRPr lang="es-AR" dirty="0" smtClean="0">
              <a:solidFill>
                <a:schemeClr val="bg1"/>
              </a:solidFill>
              <a:latin typeface="+mj-lt"/>
            </a:endParaRPr>
          </a:p>
          <a:p>
            <a:pPr algn="l"/>
            <a:endParaRPr lang="es-AR" dirty="0" smtClean="0">
              <a:solidFill>
                <a:schemeClr val="bg1"/>
              </a:solidFill>
              <a:latin typeface="+mj-lt"/>
            </a:endParaRPr>
          </a:p>
          <a:p>
            <a:pPr algn="l"/>
            <a:endParaRPr lang="es-AR" dirty="0" smtClean="0">
              <a:solidFill>
                <a:schemeClr val="bg1"/>
              </a:solidFill>
              <a:latin typeface="+mj-lt"/>
            </a:endParaRPr>
          </a:p>
          <a:p>
            <a:pPr algn="l"/>
            <a:endParaRPr lang="es-AR" dirty="0" smtClean="0">
              <a:solidFill>
                <a:schemeClr val="bg1"/>
              </a:solidFill>
              <a:latin typeface="+mj-lt"/>
            </a:endParaRPr>
          </a:p>
          <a:p>
            <a:pPr algn="l"/>
            <a:endParaRPr lang="es-AR" dirty="0" smtClean="0">
              <a:solidFill>
                <a:schemeClr val="bg1"/>
              </a:solidFill>
              <a:latin typeface="+mj-lt"/>
            </a:endParaRPr>
          </a:p>
          <a:p>
            <a:pPr algn="just"/>
            <a:endParaRPr lang="es-AR" i="1" dirty="0" smtClean="0">
              <a:solidFill>
                <a:schemeClr val="bg1"/>
              </a:solidFill>
              <a:latin typeface="+mj-lt"/>
            </a:endParaRPr>
          </a:p>
          <a:p>
            <a:pPr algn="just"/>
            <a:r>
              <a:rPr lang="es-AR" b="1" i="1" dirty="0" smtClean="0">
                <a:solidFill>
                  <a:schemeClr val="bg1"/>
                </a:solidFill>
                <a:latin typeface="+mj-lt"/>
              </a:rPr>
              <a:t>Los resultados obtenidos quedan acotados al período de análisis del ensayo, condiciones y características con las cuales se trabajó en el establecimiento “el Pingo”.</a:t>
            </a:r>
          </a:p>
          <a:p>
            <a:pPr algn="l"/>
            <a:endParaRPr lang="es-A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t="-1000" b="-1000"/>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251520" y="620688"/>
            <a:ext cx="8133528" cy="576064"/>
          </a:xfrm>
        </p:spPr>
        <p:txBody>
          <a:bodyPr>
            <a:noAutofit/>
          </a:bodyPr>
          <a:lstStyle/>
          <a:p>
            <a:pPr algn="l"/>
            <a:r>
              <a:rPr lang="es-AR" sz="4000" i="1" dirty="0" smtClean="0">
                <a:solidFill>
                  <a:schemeClr val="bg1"/>
                </a:solidFill>
              </a:rPr>
              <a:t>Agradecimiento</a:t>
            </a:r>
            <a:endParaRPr lang="es-AR" sz="4000" i="1" dirty="0">
              <a:solidFill>
                <a:schemeClr val="bg1"/>
              </a:solidFill>
            </a:endParaRPr>
          </a:p>
        </p:txBody>
      </p:sp>
      <p:sp>
        <p:nvSpPr>
          <p:cNvPr id="3" name="2 Subtítulo"/>
          <p:cNvSpPr>
            <a:spLocks noGrp="1"/>
          </p:cNvSpPr>
          <p:nvPr>
            <p:ph type="subTitle" idx="1"/>
          </p:nvPr>
        </p:nvSpPr>
        <p:spPr>
          <a:xfrm>
            <a:off x="179512" y="1196752"/>
            <a:ext cx="8208584" cy="5472608"/>
          </a:xfrm>
        </p:spPr>
        <p:txBody>
          <a:bodyPr>
            <a:normAutofit fontScale="92500" lnSpcReduction="10000"/>
          </a:bodyPr>
          <a:lstStyle/>
          <a:p>
            <a:pPr algn="l"/>
            <a:r>
              <a:rPr lang="es-AR" i="1" dirty="0" smtClean="0">
                <a:solidFill>
                  <a:schemeClr val="bg1"/>
                </a:solidFill>
              </a:rPr>
              <a:t>	</a:t>
            </a:r>
            <a:r>
              <a:rPr lang="es-AR" i="1" dirty="0" smtClean="0">
                <a:solidFill>
                  <a:schemeClr val="bg1"/>
                </a:solidFill>
                <a:latin typeface="+mj-lt"/>
              </a:rPr>
              <a:t>a las personas que aportaron su compromiso y esfuerzo en la Evaluación de tecnología de siembra en alfalfa:</a:t>
            </a:r>
          </a:p>
          <a:p>
            <a:pPr algn="l"/>
            <a:endParaRPr lang="es-AR" i="1" dirty="0" smtClean="0">
              <a:solidFill>
                <a:schemeClr val="bg1"/>
              </a:solidFill>
              <a:latin typeface="+mj-lt"/>
            </a:endParaRPr>
          </a:p>
          <a:p>
            <a:pPr algn="l"/>
            <a:r>
              <a:rPr lang="es-AR" dirty="0" smtClean="0">
                <a:solidFill>
                  <a:schemeClr val="bg1"/>
                </a:solidFill>
                <a:latin typeface="+mj-lt"/>
              </a:rPr>
              <a:t>Director de tesis: Ezequiel García </a:t>
            </a:r>
            <a:r>
              <a:rPr lang="es-AR" dirty="0" err="1" smtClean="0">
                <a:solidFill>
                  <a:schemeClr val="bg1"/>
                </a:solidFill>
                <a:latin typeface="+mj-lt"/>
              </a:rPr>
              <a:t>Stepien</a:t>
            </a:r>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Co Director: Martin </a:t>
            </a:r>
            <a:r>
              <a:rPr lang="es-AR" dirty="0" err="1" smtClean="0">
                <a:solidFill>
                  <a:schemeClr val="bg1"/>
                </a:solidFill>
                <a:latin typeface="+mj-lt"/>
              </a:rPr>
              <a:t>Bigliardi</a:t>
            </a:r>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Propietaria del establecimiento “el Pingo”: Victoria </a:t>
            </a:r>
            <a:r>
              <a:rPr lang="es-AR" dirty="0" err="1" smtClean="0">
                <a:solidFill>
                  <a:schemeClr val="bg1"/>
                </a:solidFill>
                <a:latin typeface="+mj-lt"/>
              </a:rPr>
              <a:t>Tunner</a:t>
            </a:r>
            <a:endParaRPr lang="es-AR" dirty="0" smtClean="0">
              <a:solidFill>
                <a:schemeClr val="bg1"/>
              </a:solidFill>
              <a:latin typeface="+mj-lt"/>
            </a:endParaRPr>
          </a:p>
          <a:p>
            <a:pPr algn="l"/>
            <a:endParaRPr lang="es-AR" dirty="0" smtClean="0">
              <a:solidFill>
                <a:schemeClr val="bg1"/>
              </a:solidFill>
              <a:latin typeface="+mj-lt"/>
            </a:endParaRPr>
          </a:p>
          <a:p>
            <a:pPr algn="l"/>
            <a:r>
              <a:rPr lang="es-AR" dirty="0" smtClean="0">
                <a:solidFill>
                  <a:schemeClr val="bg1"/>
                </a:solidFill>
                <a:latin typeface="+mj-lt"/>
              </a:rPr>
              <a:t>Docentes y colaboradores del laboratorio de Cereales. Facultad de Ciencias Agrarias. UNLZ</a:t>
            </a:r>
          </a:p>
          <a:p>
            <a:pPr algn="l"/>
            <a:endParaRPr lang="es-AR" dirty="0" smtClean="0">
              <a:solidFill>
                <a:schemeClr val="bg1"/>
              </a:solidFill>
              <a:latin typeface="+mj-lt"/>
            </a:endParaRPr>
          </a:p>
          <a:p>
            <a:pPr algn="l"/>
            <a:r>
              <a:rPr lang="es-AR" dirty="0" smtClean="0">
                <a:solidFill>
                  <a:schemeClr val="bg1"/>
                </a:solidFill>
                <a:latin typeface="+mj-lt"/>
              </a:rPr>
              <a:t>Docentes y colaboradores del laboratorio de Edafología Facultad de Ciencias Agrarias. UNLZ</a:t>
            </a:r>
          </a:p>
          <a:p>
            <a:pPr algn="l"/>
            <a:endParaRPr lang="es-AR" i="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564672"/>
          </a:xfrm>
        </p:spPr>
        <p:txBody>
          <a:bodyPr>
            <a:normAutofit fontScale="90000"/>
          </a:bodyPr>
          <a:lstStyle/>
          <a:p>
            <a:r>
              <a:rPr lang="es-AR" sz="4400" b="1" dirty="0" smtClean="0">
                <a:solidFill>
                  <a:schemeClr val="tx1"/>
                </a:solidFill>
              </a:rPr>
              <a:t>Localización</a:t>
            </a:r>
            <a:r>
              <a:rPr lang="es-AR" dirty="0" smtClean="0"/>
              <a:t> </a:t>
            </a:r>
            <a:endParaRPr lang="es-AR" dirty="0"/>
          </a:p>
        </p:txBody>
      </p:sp>
      <p:sp>
        <p:nvSpPr>
          <p:cNvPr id="3" name="2 Marcador de contenido"/>
          <p:cNvSpPr>
            <a:spLocks noGrp="1"/>
          </p:cNvSpPr>
          <p:nvPr>
            <p:ph idx="1"/>
          </p:nvPr>
        </p:nvSpPr>
        <p:spPr>
          <a:xfrm>
            <a:off x="457200" y="1340768"/>
            <a:ext cx="8229600" cy="4983832"/>
          </a:xfrm>
        </p:spPr>
        <p:txBody>
          <a:bodyPr/>
          <a:lstStyle/>
          <a:p>
            <a:r>
              <a:rPr lang="es-MX" sz="2400" dirty="0" smtClean="0">
                <a:latin typeface="+mj-lt"/>
              </a:rPr>
              <a:t>El establecimiento “El Pingo” se encuentra ubicado en el partido de San Miguel de Monte, provincia de Buenos Aires. </a:t>
            </a:r>
          </a:p>
          <a:p>
            <a:pPr>
              <a:buNone/>
            </a:pPr>
            <a:endParaRPr lang="es-MX" sz="2400" dirty="0" smtClean="0">
              <a:solidFill>
                <a:srgbClr val="FF0000"/>
              </a:solidFill>
              <a:latin typeface="+mj-lt"/>
            </a:endParaRPr>
          </a:p>
          <a:p>
            <a:pPr>
              <a:buNone/>
            </a:pPr>
            <a:endParaRPr lang="es-MX" sz="2400" dirty="0" smtClean="0">
              <a:latin typeface="+mj-lt"/>
            </a:endParaRPr>
          </a:p>
          <a:p>
            <a:pPr>
              <a:buNone/>
            </a:pPr>
            <a:endParaRPr lang="es-MX" sz="2400" dirty="0" smtClean="0">
              <a:latin typeface="+mj-lt"/>
            </a:endParaRPr>
          </a:p>
          <a:p>
            <a:pPr>
              <a:buNone/>
            </a:pPr>
            <a:endParaRPr lang="es-MX" sz="2400" dirty="0" smtClean="0">
              <a:latin typeface="+mj-lt"/>
            </a:endParaRPr>
          </a:p>
          <a:p>
            <a:pPr>
              <a:buNone/>
            </a:pPr>
            <a:endParaRPr lang="es-MX" sz="2400" dirty="0" smtClean="0">
              <a:latin typeface="+mj-lt"/>
            </a:endParaRPr>
          </a:p>
          <a:p>
            <a:r>
              <a:rPr lang="es-MX" sz="2400" dirty="0" smtClean="0">
                <a:latin typeface="+mj-lt"/>
              </a:rPr>
              <a:t>Integra la red de ensayos del grupo CREA del sudeste de la provincia.</a:t>
            </a:r>
            <a:endParaRPr lang="es-AR" dirty="0"/>
          </a:p>
        </p:txBody>
      </p:sp>
      <p:pic>
        <p:nvPicPr>
          <p:cNvPr id="47106" name="Picture 2"/>
          <p:cNvPicPr>
            <a:picLocks noChangeAspect="1" noChangeArrowheads="1"/>
          </p:cNvPicPr>
          <p:nvPr/>
        </p:nvPicPr>
        <p:blipFill>
          <a:blip r:embed="rId3" cstate="print"/>
          <a:srcRect/>
          <a:stretch>
            <a:fillRect/>
          </a:stretch>
        </p:blipFill>
        <p:spPr bwMode="auto">
          <a:xfrm>
            <a:off x="3714744" y="4929198"/>
            <a:ext cx="1815423" cy="144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57158" y="500042"/>
            <a:ext cx="8229600" cy="852704"/>
          </a:xfrm>
        </p:spPr>
        <p:txBody>
          <a:bodyPr>
            <a:normAutofit/>
          </a:bodyPr>
          <a:lstStyle/>
          <a:p>
            <a:r>
              <a:rPr lang="es-AR" sz="4000" b="1" dirty="0" smtClean="0">
                <a:solidFill>
                  <a:schemeClr val="tx1"/>
                </a:solidFill>
              </a:rPr>
              <a:t>Memoria Descriptiva </a:t>
            </a:r>
            <a:endParaRPr lang="es-AR" sz="4000" b="1" dirty="0">
              <a:solidFill>
                <a:schemeClr val="tx1"/>
              </a:solidFill>
            </a:endParaRPr>
          </a:p>
        </p:txBody>
      </p:sp>
      <p:sp>
        <p:nvSpPr>
          <p:cNvPr id="3" name="2 Marcador de contenido"/>
          <p:cNvSpPr>
            <a:spLocks noGrp="1"/>
          </p:cNvSpPr>
          <p:nvPr>
            <p:ph idx="1"/>
          </p:nvPr>
        </p:nvSpPr>
        <p:spPr>
          <a:xfrm>
            <a:off x="214282" y="1428736"/>
            <a:ext cx="8472518" cy="5429264"/>
          </a:xfrm>
        </p:spPr>
        <p:txBody>
          <a:bodyPr>
            <a:normAutofit lnSpcReduction="10000"/>
          </a:bodyPr>
          <a:lstStyle/>
          <a:p>
            <a:pPr>
              <a:buNone/>
            </a:pPr>
            <a:r>
              <a:rPr lang="es-MX" dirty="0" smtClean="0">
                <a:latin typeface="+mj-lt"/>
              </a:rPr>
              <a:t>Establecimiento “El Pingo”</a:t>
            </a:r>
          </a:p>
          <a:p>
            <a:r>
              <a:rPr lang="es-MX" dirty="0" smtClean="0">
                <a:latin typeface="+mj-lt"/>
              </a:rPr>
              <a:t>Superficie = 444 ha propias + 70 ha alquiladas para la producción de verdeos</a:t>
            </a:r>
          </a:p>
          <a:p>
            <a:pPr>
              <a:buNone/>
            </a:pPr>
            <a:endParaRPr lang="es-MX" dirty="0" smtClean="0">
              <a:latin typeface="+mj-lt"/>
            </a:endParaRPr>
          </a:p>
          <a:p>
            <a:r>
              <a:rPr lang="es-MX" dirty="0" smtClean="0">
                <a:latin typeface="+mj-lt"/>
              </a:rPr>
              <a:t>La superficie total subdivididas en 40 potreros, con aguadas en c/u.</a:t>
            </a:r>
          </a:p>
          <a:p>
            <a:pPr>
              <a:buNone/>
            </a:pPr>
            <a:endParaRPr lang="es-MX" dirty="0" smtClean="0">
              <a:latin typeface="+mj-lt"/>
            </a:endParaRPr>
          </a:p>
          <a:p>
            <a:r>
              <a:rPr lang="es-MX" dirty="0" smtClean="0">
                <a:latin typeface="+mj-lt"/>
              </a:rPr>
              <a:t>El tambo: </a:t>
            </a:r>
          </a:p>
          <a:p>
            <a:pPr lvl="1"/>
            <a:r>
              <a:rPr lang="es-MX" dirty="0" smtClean="0">
                <a:latin typeface="+mj-lt"/>
              </a:rPr>
              <a:t>Sala de ordeñe con 28 bajadas.</a:t>
            </a:r>
          </a:p>
          <a:p>
            <a:pPr lvl="1"/>
            <a:r>
              <a:rPr lang="es-MX" dirty="0" smtClean="0">
                <a:latin typeface="+mj-lt"/>
              </a:rPr>
              <a:t>Galpón de herramientas.</a:t>
            </a:r>
          </a:p>
          <a:p>
            <a:pPr lvl="1"/>
            <a:r>
              <a:rPr lang="es-MX" dirty="0" smtClean="0">
                <a:latin typeface="+mj-lt"/>
              </a:rPr>
              <a:t>Tinglado para alimentos.</a:t>
            </a:r>
          </a:p>
          <a:p>
            <a:pPr lvl="1"/>
            <a:r>
              <a:rPr lang="es-MX" dirty="0" smtClean="0">
                <a:latin typeface="+mj-lt"/>
              </a:rPr>
              <a:t>2 mangas para la atención de animales.</a:t>
            </a:r>
          </a:p>
          <a:p>
            <a:pPr lvl="1"/>
            <a:r>
              <a:rPr lang="es-MX" dirty="0" smtClean="0">
                <a:latin typeface="+mj-lt"/>
              </a:rPr>
              <a:t>Parque de maquinaria propio</a:t>
            </a:r>
            <a:endParaRPr lang="es-AR" dirty="0">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928670"/>
            <a:ext cx="8501122" cy="5929330"/>
          </a:xfrm>
        </p:spPr>
        <p:txBody>
          <a:bodyPr>
            <a:noAutofit/>
          </a:bodyPr>
          <a:lstStyle/>
          <a:p>
            <a:r>
              <a:rPr lang="es-MX" sz="2400" dirty="0" smtClean="0">
                <a:latin typeface="+mj-lt"/>
              </a:rPr>
              <a:t>Producción de leche vacuna es la principal actividad.</a:t>
            </a:r>
          </a:p>
          <a:p>
            <a:endParaRPr lang="es-MX" sz="2400" dirty="0" smtClean="0">
              <a:latin typeface="+mj-lt"/>
            </a:endParaRPr>
          </a:p>
          <a:p>
            <a:r>
              <a:rPr lang="es-MX" sz="2400" dirty="0" smtClean="0">
                <a:latin typeface="+mj-lt"/>
              </a:rPr>
              <a:t>720 vacas en ordeñe sobre un total de 1.640 cabezas. </a:t>
            </a:r>
          </a:p>
          <a:p>
            <a:endParaRPr lang="es-MX" sz="2400" dirty="0" smtClean="0">
              <a:latin typeface="+mj-lt"/>
            </a:endParaRPr>
          </a:p>
          <a:p>
            <a:r>
              <a:rPr lang="es-MX" sz="2400" dirty="0" smtClean="0">
                <a:latin typeface="+mj-lt"/>
              </a:rPr>
              <a:t>La producción se estima en unos 18.300 litros (l) de leche/día. </a:t>
            </a:r>
          </a:p>
          <a:p>
            <a:pPr>
              <a:buNone/>
            </a:pPr>
            <a:endParaRPr lang="es-AR" sz="2400" dirty="0" smtClean="0">
              <a:latin typeface="+mj-lt"/>
            </a:endParaRPr>
          </a:p>
          <a:p>
            <a:r>
              <a:rPr lang="es-MX" sz="2400" dirty="0" smtClean="0">
                <a:latin typeface="+mj-lt"/>
              </a:rPr>
              <a:t>El ordeñe se realiza en dos momentos del día:</a:t>
            </a:r>
          </a:p>
          <a:p>
            <a:pPr lvl="1"/>
            <a:r>
              <a:rPr lang="es-MX" dirty="0" smtClean="0">
                <a:latin typeface="+mj-lt"/>
              </a:rPr>
              <a:t>02:00 hs.</a:t>
            </a:r>
          </a:p>
          <a:p>
            <a:pPr lvl="1"/>
            <a:r>
              <a:rPr lang="es-MX" dirty="0" smtClean="0">
                <a:latin typeface="+mj-lt"/>
              </a:rPr>
              <a:t>14:00 hs. </a:t>
            </a:r>
          </a:p>
          <a:p>
            <a:pPr>
              <a:buNone/>
            </a:pPr>
            <a:endParaRPr lang="es-AR" sz="2400" dirty="0" smtClean="0">
              <a:latin typeface="+mj-lt"/>
            </a:endParaRPr>
          </a:p>
          <a:p>
            <a:r>
              <a:rPr lang="es-MX" sz="2400" dirty="0" smtClean="0">
                <a:latin typeface="+mj-lt"/>
              </a:rPr>
              <a:t>Raza </a:t>
            </a:r>
            <a:r>
              <a:rPr lang="es-MX" sz="2400" dirty="0" err="1" smtClean="0">
                <a:latin typeface="+mj-lt"/>
              </a:rPr>
              <a:t>Holando</a:t>
            </a:r>
            <a:r>
              <a:rPr lang="es-MX" sz="2400" dirty="0" smtClean="0">
                <a:latin typeface="+mj-lt"/>
              </a:rPr>
              <a:t> Argentino. </a:t>
            </a:r>
            <a:endParaRPr lang="es-AR" sz="2400" dirty="0">
              <a:solidFill>
                <a:srgbClr val="FF0000"/>
              </a:solidFill>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2844" y="1142984"/>
            <a:ext cx="9001156" cy="4967302"/>
          </a:xfrm>
        </p:spPr>
        <p:txBody>
          <a:bodyPr>
            <a:normAutofit fontScale="92500" lnSpcReduction="10000"/>
          </a:bodyPr>
          <a:lstStyle/>
          <a:p>
            <a:r>
              <a:rPr lang="es-MX" dirty="0" smtClean="0">
                <a:latin typeface="+mj-lt"/>
              </a:rPr>
              <a:t>Reproducción del rodeo mediante </a:t>
            </a:r>
            <a:r>
              <a:rPr lang="es-MX" b="1" dirty="0" smtClean="0">
                <a:latin typeface="+mj-lt"/>
              </a:rPr>
              <a:t>inseminación artificial.</a:t>
            </a:r>
          </a:p>
          <a:p>
            <a:endParaRPr lang="es-MX" dirty="0" smtClean="0">
              <a:latin typeface="+mj-lt"/>
            </a:endParaRPr>
          </a:p>
          <a:p>
            <a:r>
              <a:rPr lang="es-MX" dirty="0" smtClean="0">
                <a:latin typeface="+mj-lt"/>
              </a:rPr>
              <a:t>Vacas en ordeñe sobre vaca total es de 83 %.</a:t>
            </a:r>
          </a:p>
          <a:p>
            <a:endParaRPr lang="es-MX" dirty="0" smtClean="0">
              <a:latin typeface="+mj-lt"/>
            </a:endParaRPr>
          </a:p>
          <a:p>
            <a:r>
              <a:rPr lang="es-MX" dirty="0" smtClean="0">
                <a:latin typeface="+mj-lt"/>
              </a:rPr>
              <a:t>Duración promedio de la lactancia de 350 días. </a:t>
            </a:r>
          </a:p>
          <a:p>
            <a:pPr>
              <a:buNone/>
            </a:pPr>
            <a:endParaRPr lang="es-MX" dirty="0" smtClean="0">
              <a:latin typeface="+mj-lt"/>
            </a:endParaRPr>
          </a:p>
          <a:p>
            <a:r>
              <a:rPr lang="es-MX" dirty="0" smtClean="0">
                <a:latin typeface="+mj-lt"/>
              </a:rPr>
              <a:t>La parición no es estacionada.</a:t>
            </a:r>
          </a:p>
          <a:p>
            <a:pPr>
              <a:buNone/>
            </a:pPr>
            <a:endParaRPr lang="es-MX" dirty="0" smtClean="0">
              <a:latin typeface="+mj-lt"/>
            </a:endParaRPr>
          </a:p>
          <a:p>
            <a:r>
              <a:rPr lang="es-MX" dirty="0" smtClean="0">
                <a:latin typeface="+mj-lt"/>
              </a:rPr>
              <a:t>La recría es interna, con muy buenos resultados, permitiendo un aumento gradual del rodeo año tras año.</a:t>
            </a:r>
          </a:p>
          <a:p>
            <a:pPr>
              <a:buNone/>
            </a:pPr>
            <a:endParaRPr lang="es-MX" dirty="0" smtClean="0">
              <a:latin typeface="+mj-lt"/>
            </a:endParaRPr>
          </a:p>
          <a:p>
            <a:r>
              <a:rPr lang="es-MX" dirty="0" smtClean="0">
                <a:latin typeface="+mj-lt"/>
              </a:rPr>
              <a:t>Reposición: 33%          Bajas: 13%           Aumento stock Hacienda: 20%</a:t>
            </a:r>
            <a:endParaRPr lang="es-AR" dirty="0">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6000"/>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28596" y="357166"/>
            <a:ext cx="8229600" cy="924712"/>
          </a:xfrm>
        </p:spPr>
        <p:txBody>
          <a:bodyPr>
            <a:normAutofit/>
          </a:bodyPr>
          <a:lstStyle/>
          <a:p>
            <a:r>
              <a:rPr lang="es-AR" sz="4000" b="1" dirty="0" smtClean="0">
                <a:solidFill>
                  <a:schemeClr val="tx1"/>
                </a:solidFill>
              </a:rPr>
              <a:t>Manejo forrajero</a:t>
            </a:r>
            <a:endParaRPr lang="es-AR" sz="4000" b="1" dirty="0">
              <a:solidFill>
                <a:schemeClr val="tx1"/>
              </a:solidFill>
            </a:endParaRPr>
          </a:p>
        </p:txBody>
      </p:sp>
      <p:sp>
        <p:nvSpPr>
          <p:cNvPr id="3" name="2 Marcador de contenido"/>
          <p:cNvSpPr>
            <a:spLocks noGrp="1"/>
          </p:cNvSpPr>
          <p:nvPr>
            <p:ph idx="1"/>
          </p:nvPr>
        </p:nvSpPr>
        <p:spPr>
          <a:xfrm>
            <a:off x="-32" y="1214446"/>
            <a:ext cx="8929750" cy="5429264"/>
          </a:xfrm>
        </p:spPr>
        <p:txBody>
          <a:bodyPr>
            <a:normAutofit/>
          </a:bodyPr>
          <a:lstStyle/>
          <a:p>
            <a:r>
              <a:rPr lang="es-MX" dirty="0" smtClean="0">
                <a:latin typeface="+mj-lt"/>
              </a:rPr>
              <a:t>Alimentación: Base pastoril + </a:t>
            </a:r>
            <a:r>
              <a:rPr lang="es-MX" dirty="0" err="1" smtClean="0">
                <a:latin typeface="+mj-lt"/>
              </a:rPr>
              <a:t>suplemención</a:t>
            </a:r>
            <a:r>
              <a:rPr lang="es-MX" dirty="0" smtClean="0">
                <a:latin typeface="+mj-lt"/>
              </a:rPr>
              <a:t> con alimento balanceado y </a:t>
            </a:r>
            <a:r>
              <a:rPr lang="es-MX" dirty="0" err="1" smtClean="0">
                <a:latin typeface="+mj-lt"/>
              </a:rPr>
              <a:t>silaje</a:t>
            </a:r>
            <a:r>
              <a:rPr lang="es-MX" dirty="0" smtClean="0">
                <a:latin typeface="+mj-lt"/>
              </a:rPr>
              <a:t> de maíz.</a:t>
            </a:r>
          </a:p>
          <a:p>
            <a:endParaRPr lang="es-MX" dirty="0" smtClean="0">
              <a:latin typeface="+mj-lt"/>
            </a:endParaRPr>
          </a:p>
          <a:p>
            <a:r>
              <a:rPr lang="es-MX" dirty="0" smtClean="0">
                <a:latin typeface="+mj-lt"/>
              </a:rPr>
              <a:t> Pastoreo Directo:</a:t>
            </a:r>
          </a:p>
          <a:p>
            <a:pPr lvl="1"/>
            <a:r>
              <a:rPr lang="es-MX" dirty="0" smtClean="0">
                <a:latin typeface="+mj-lt"/>
              </a:rPr>
              <a:t> Franjas diarias por alambrado eléctrico.</a:t>
            </a:r>
          </a:p>
          <a:p>
            <a:pPr>
              <a:buNone/>
            </a:pPr>
            <a:endParaRPr lang="es-AR" dirty="0" smtClean="0">
              <a:latin typeface="+mj-lt"/>
            </a:endParaRPr>
          </a:p>
          <a:p>
            <a:r>
              <a:rPr lang="es-MX" dirty="0" smtClean="0">
                <a:latin typeface="+mj-lt"/>
              </a:rPr>
              <a:t>Siembras:</a:t>
            </a:r>
          </a:p>
          <a:p>
            <a:pPr lvl="1"/>
            <a:r>
              <a:rPr lang="es-MX" dirty="0" smtClean="0">
                <a:latin typeface="+mj-lt"/>
              </a:rPr>
              <a:t>Pasturas perennes: </a:t>
            </a:r>
            <a:r>
              <a:rPr lang="es-MX" dirty="0" err="1" smtClean="0">
                <a:latin typeface="+mj-lt"/>
              </a:rPr>
              <a:t>festuca</a:t>
            </a:r>
            <a:r>
              <a:rPr lang="es-MX" dirty="0" smtClean="0">
                <a:latin typeface="+mj-lt"/>
              </a:rPr>
              <a:t> </a:t>
            </a:r>
            <a:r>
              <a:rPr lang="es-MX" dirty="0" err="1" smtClean="0">
                <a:latin typeface="+mj-lt"/>
              </a:rPr>
              <a:t>consociada</a:t>
            </a:r>
            <a:r>
              <a:rPr lang="es-MX" dirty="0" smtClean="0">
                <a:latin typeface="+mj-lt"/>
              </a:rPr>
              <a:t> con trébol rojo y trébol blanco, producción otoño-invierno-primaveral.</a:t>
            </a:r>
          </a:p>
          <a:p>
            <a:pPr lvl="1"/>
            <a:r>
              <a:rPr lang="es-MX" dirty="0" smtClean="0">
                <a:latin typeface="+mj-lt"/>
              </a:rPr>
              <a:t>Alfalfa, producción más estival. </a:t>
            </a:r>
          </a:p>
          <a:p>
            <a:pPr lvl="1"/>
            <a:r>
              <a:rPr lang="es-MX" dirty="0" smtClean="0">
                <a:latin typeface="+mj-lt"/>
              </a:rPr>
              <a:t>Verdeos de invierno: raigrás.</a:t>
            </a:r>
          </a:p>
          <a:p>
            <a:pPr lvl="1"/>
            <a:r>
              <a:rPr lang="es-MX" dirty="0" smtClean="0">
                <a:latin typeface="+mj-lt"/>
              </a:rPr>
              <a:t>Verdeos de verano: soja para pastoreo y maíz para </a:t>
            </a:r>
            <a:r>
              <a:rPr lang="es-MX" dirty="0" err="1" smtClean="0">
                <a:latin typeface="+mj-lt"/>
              </a:rPr>
              <a:t>silaje</a:t>
            </a:r>
            <a:r>
              <a:rPr lang="es-MX" dirty="0" smtClean="0">
                <a:latin typeface="+mj-lt"/>
              </a:rPr>
              <a:t>. </a:t>
            </a:r>
            <a:endParaRPr lang="es-AR" dirty="0">
              <a:latin typeface="+mj-lt"/>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1504</TotalTime>
  <Words>2111</Words>
  <Application>Microsoft Office PowerPoint</Application>
  <PresentationFormat>Presentación en pantalla (4:3)</PresentationFormat>
  <Paragraphs>650</Paragraphs>
  <Slides>49</Slides>
  <Notes>0</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Flujo</vt:lpstr>
      <vt:lpstr>TRABAJO FINAL DE GRADO             PRÁCTICA PRE PROFESIONAL ASISTIDA                                                                                                                                                                                                                                      EVALUACIÓN DE TECNOLOGÍAS DE SIEMBRA EN ALFALFA (Medicago sativa L) Establecimiento rural “El Pingo”. Actividad principal: Tambo </vt:lpstr>
      <vt:lpstr>Introducción</vt:lpstr>
      <vt:lpstr>Diapositiva 3</vt:lpstr>
      <vt:lpstr>Diapositiva 4</vt:lpstr>
      <vt:lpstr>Localización </vt:lpstr>
      <vt:lpstr>Memoria Descriptiva </vt:lpstr>
      <vt:lpstr>Diapositiva 7</vt:lpstr>
      <vt:lpstr>Diapositiva 8</vt:lpstr>
      <vt:lpstr>Manejo forrajero</vt:lpstr>
      <vt:lpstr>Manejo forrajero</vt:lpstr>
      <vt:lpstr>Objetivos</vt:lpstr>
      <vt:lpstr>Hipótesis</vt:lpstr>
      <vt:lpstr>Materiales y Métodos </vt:lpstr>
      <vt:lpstr>Materiales y Métodos</vt:lpstr>
      <vt:lpstr>Materiales y Métodos </vt:lpstr>
      <vt:lpstr>Materiales y métodos</vt:lpstr>
      <vt:lpstr>Materiales y métodos</vt:lpstr>
      <vt:lpstr>Materiales y métodos</vt:lpstr>
      <vt:lpstr>Materiales y métodos</vt:lpstr>
      <vt:lpstr>Materiales y métodos</vt:lpstr>
      <vt:lpstr>Sistema de siembra simple (SS)</vt:lpstr>
      <vt:lpstr>Diapositiva 22</vt:lpstr>
      <vt:lpstr>Sistema de siembra Doble (SD)</vt:lpstr>
      <vt:lpstr>Diapositiva 24</vt:lpstr>
      <vt:lpstr>Rendimiento (Kg MS/ha)</vt:lpstr>
      <vt:lpstr>Rendimiento (Kg MS/ha) Momento de pastoreo</vt:lpstr>
      <vt:lpstr>Densidad de plantas</vt:lpstr>
      <vt:lpstr>Procesamiento de las muestras</vt:lpstr>
      <vt:lpstr>Procesamiento de las muestras</vt:lpstr>
      <vt:lpstr>Calidad forrajera</vt:lpstr>
      <vt:lpstr>Análisis económico: </vt:lpstr>
      <vt:lpstr>Resultados y discusión: Rendimiento de MS/Ha </vt:lpstr>
      <vt:lpstr>Rendimiento de MS/Ha</vt:lpstr>
      <vt:lpstr>Densidad de Plantas</vt:lpstr>
      <vt:lpstr>Densidad de Plantas</vt:lpstr>
      <vt:lpstr> Relación Tallo/hoja:</vt:lpstr>
      <vt:lpstr>Relación Tallo/ Hoja</vt:lpstr>
      <vt:lpstr>Relación Tallo/ Hoja</vt:lpstr>
      <vt:lpstr>Relación Tallo/Hoja</vt:lpstr>
      <vt:lpstr>Calidad</vt:lpstr>
      <vt:lpstr>Calidad:</vt:lpstr>
      <vt:lpstr>Análisis Económico:</vt:lpstr>
      <vt:lpstr>Análisis Económico</vt:lpstr>
      <vt:lpstr>Análisis Económico:</vt:lpstr>
      <vt:lpstr>Conclusiones:</vt:lpstr>
      <vt:lpstr>Conclusiones:</vt:lpstr>
      <vt:lpstr>Conclusiones:  La calidad de la pastura es afectada por el estadío fenológico o “momento optimo” en el que se pastorea el forraje. </vt:lpstr>
      <vt:lpstr>Conclusiones:</vt:lpstr>
      <vt:lpstr>Agradecimiento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campos</dc:creator>
  <cp:lastModifiedBy>campos</cp:lastModifiedBy>
  <cp:revision>130</cp:revision>
  <dcterms:created xsi:type="dcterms:W3CDTF">2016-08-01T21:15:21Z</dcterms:created>
  <dcterms:modified xsi:type="dcterms:W3CDTF">2016-08-23T19:06:23Z</dcterms:modified>
</cp:coreProperties>
</file>